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07FAA-BFE1-48BE-AC2D-2CA5E3FFFDE9}" v="1" dt="2023-08-31T13:08:25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soo Goo" userId="2f9f750a-98e9-4619-b87f-b2ff7d73f286" providerId="ADAL" clId="{3FB07FAA-BFE1-48BE-AC2D-2CA5E3FFFDE9}"/>
    <pc:docChg chg="custSel addSld modSld sldOrd">
      <pc:chgData name="Minsoo Goo" userId="2f9f750a-98e9-4619-b87f-b2ff7d73f286" providerId="ADAL" clId="{3FB07FAA-BFE1-48BE-AC2D-2CA5E3FFFDE9}" dt="2023-08-31T13:08:27.226" v="242"/>
      <pc:docMkLst>
        <pc:docMk/>
      </pc:docMkLst>
      <pc:sldChg chg="modSp mod">
        <pc:chgData name="Minsoo Goo" userId="2f9f750a-98e9-4619-b87f-b2ff7d73f286" providerId="ADAL" clId="{3FB07FAA-BFE1-48BE-AC2D-2CA5E3FFFDE9}" dt="2023-08-24T13:03:15.246" v="239" actId="1076"/>
        <pc:sldMkLst>
          <pc:docMk/>
          <pc:sldMk cId="3177317401" sldId="256"/>
        </pc:sldMkLst>
        <pc:spChg chg="mod">
          <ac:chgData name="Minsoo Goo" userId="2f9f750a-98e9-4619-b87f-b2ff7d73f286" providerId="ADAL" clId="{3FB07FAA-BFE1-48BE-AC2D-2CA5E3FFFDE9}" dt="2023-08-24T13:03:15.246" v="239" actId="1076"/>
          <ac:spMkLst>
            <pc:docMk/>
            <pc:sldMk cId="3177317401" sldId="256"/>
            <ac:spMk id="7" creationId="{90BBE943-5909-BD4E-110D-2B711A09FCDA}"/>
          </ac:spMkLst>
        </pc:spChg>
      </pc:sldChg>
      <pc:sldChg chg="modSp mod">
        <pc:chgData name="Minsoo Goo" userId="2f9f750a-98e9-4619-b87f-b2ff7d73f286" providerId="ADAL" clId="{3FB07FAA-BFE1-48BE-AC2D-2CA5E3FFFDE9}" dt="2023-08-23T18:47:38.268" v="185" actId="20577"/>
        <pc:sldMkLst>
          <pc:docMk/>
          <pc:sldMk cId="3339468915" sldId="257"/>
        </pc:sldMkLst>
        <pc:spChg chg="mod">
          <ac:chgData name="Minsoo Goo" userId="2f9f750a-98e9-4619-b87f-b2ff7d73f286" providerId="ADAL" clId="{3FB07FAA-BFE1-48BE-AC2D-2CA5E3FFFDE9}" dt="2023-08-23T18:47:38.268" v="185" actId="20577"/>
          <ac:spMkLst>
            <pc:docMk/>
            <pc:sldMk cId="3339468915" sldId="257"/>
            <ac:spMk id="2" creationId="{FB837F77-2767-4D51-8B64-6DF136E2E7AD}"/>
          </ac:spMkLst>
        </pc:spChg>
        <pc:spChg chg="mod">
          <ac:chgData name="Minsoo Goo" userId="2f9f750a-98e9-4619-b87f-b2ff7d73f286" providerId="ADAL" clId="{3FB07FAA-BFE1-48BE-AC2D-2CA5E3FFFDE9}" dt="2023-08-23T18:45:14.785" v="102" actId="20577"/>
          <ac:spMkLst>
            <pc:docMk/>
            <pc:sldMk cId="3339468915" sldId="257"/>
            <ac:spMk id="3" creationId="{6E86B213-BCD8-5405-44A3-4CE7C530AD60}"/>
          </ac:spMkLst>
        </pc:spChg>
      </pc:sldChg>
      <pc:sldChg chg="add ord">
        <pc:chgData name="Minsoo Goo" userId="2f9f750a-98e9-4619-b87f-b2ff7d73f286" providerId="ADAL" clId="{3FB07FAA-BFE1-48BE-AC2D-2CA5E3FFFDE9}" dt="2023-08-31T13:08:27.226" v="242"/>
        <pc:sldMkLst>
          <pc:docMk/>
          <pc:sldMk cId="1873158549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E6DC-E85A-C8D7-7B8E-04F047257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2071F-5872-52A1-4FF8-1AD32D022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7B22E-A0EE-AA28-9A3A-061A7A05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8CA66-5871-50DD-7666-014F12BC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75F37-EA58-D4B1-3BFA-FCA5BB86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8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3D82-5594-88D8-FCA8-AE215AEF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FBCBE-C746-3978-3BC3-5A52C7E2C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0E59A-23E7-A52E-FE6A-A53025FD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56460-5F4D-2D91-259D-8114E4B8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BB912-0FE6-B1D8-267A-1F340FC3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E5FE0-6B5F-E098-8C29-C2E914760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2163E-2FD1-E158-E637-FFD38968F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9C171-2FC3-3158-F26F-44CC558B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87E0A-784D-8DDD-0213-224B1098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8AE69-7376-A3C1-76B7-60173355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9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448392-0672-4AC1-B5D6-3374FB36C9DC}"/>
              </a:ext>
            </a:extLst>
          </p:cNvPr>
          <p:cNvSpPr/>
          <p:nvPr userDrawn="1"/>
        </p:nvSpPr>
        <p:spPr>
          <a:xfrm>
            <a:off x="-5208" y="5943600"/>
            <a:ext cx="12213592" cy="938212"/>
          </a:xfrm>
          <a:custGeom>
            <a:avLst/>
            <a:gdLst>
              <a:gd name="connsiteX0" fmla="*/ 0 w 12192000"/>
              <a:gd name="connsiteY0" fmla="*/ 0 h 914400"/>
              <a:gd name="connsiteX1" fmla="*/ 12192000 w 12192000"/>
              <a:gd name="connsiteY1" fmla="*/ 0 h 914400"/>
              <a:gd name="connsiteX2" fmla="*/ 12192000 w 12192000"/>
              <a:gd name="connsiteY2" fmla="*/ 914400 h 914400"/>
              <a:gd name="connsiteX3" fmla="*/ 0 w 12192000"/>
              <a:gd name="connsiteY3" fmla="*/ 914400 h 914400"/>
              <a:gd name="connsiteX4" fmla="*/ 0 w 12192000"/>
              <a:gd name="connsiteY4" fmla="*/ 0 h 914400"/>
              <a:gd name="connsiteX0" fmla="*/ 0 w 12228095"/>
              <a:gd name="connsiteY0" fmla="*/ 457200 h 914400"/>
              <a:gd name="connsiteX1" fmla="*/ 12228095 w 12228095"/>
              <a:gd name="connsiteY1" fmla="*/ 0 h 914400"/>
              <a:gd name="connsiteX2" fmla="*/ 12228095 w 12228095"/>
              <a:gd name="connsiteY2" fmla="*/ 914400 h 914400"/>
              <a:gd name="connsiteX3" fmla="*/ 36095 w 12228095"/>
              <a:gd name="connsiteY3" fmla="*/ 914400 h 914400"/>
              <a:gd name="connsiteX4" fmla="*/ 0 w 12228095"/>
              <a:gd name="connsiteY4" fmla="*/ 457200 h 914400"/>
              <a:gd name="connsiteX0" fmla="*/ 11652 w 12239747"/>
              <a:gd name="connsiteY0" fmla="*/ 45720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57200 h 938212"/>
              <a:gd name="connsiteX0" fmla="*/ 0 w 12251968"/>
              <a:gd name="connsiteY0" fmla="*/ 438150 h 938212"/>
              <a:gd name="connsiteX1" fmla="*/ 12251968 w 12251968"/>
              <a:gd name="connsiteY1" fmla="*/ 0 h 938212"/>
              <a:gd name="connsiteX2" fmla="*/ 12251968 w 12251968"/>
              <a:gd name="connsiteY2" fmla="*/ 914400 h 938212"/>
              <a:gd name="connsiteX3" fmla="*/ 12221 w 12251968"/>
              <a:gd name="connsiteY3" fmla="*/ 938212 h 938212"/>
              <a:gd name="connsiteX4" fmla="*/ 0 w 12251968"/>
              <a:gd name="connsiteY4" fmla="*/ 438150 h 938212"/>
              <a:gd name="connsiteX0" fmla="*/ 0 w 12275842"/>
              <a:gd name="connsiteY0" fmla="*/ 438150 h 938212"/>
              <a:gd name="connsiteX1" fmla="*/ 12275842 w 12275842"/>
              <a:gd name="connsiteY1" fmla="*/ 0 h 938212"/>
              <a:gd name="connsiteX2" fmla="*/ 12275842 w 12275842"/>
              <a:gd name="connsiteY2" fmla="*/ 914400 h 938212"/>
              <a:gd name="connsiteX3" fmla="*/ 36095 w 12275842"/>
              <a:gd name="connsiteY3" fmla="*/ 938212 h 938212"/>
              <a:gd name="connsiteX4" fmla="*/ 0 w 12275842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0 w 12244968"/>
              <a:gd name="connsiteY0" fmla="*/ 421321 h 938212"/>
              <a:gd name="connsiteX1" fmla="*/ 12244968 w 12244968"/>
              <a:gd name="connsiteY1" fmla="*/ 0 h 938212"/>
              <a:gd name="connsiteX2" fmla="*/ 12244968 w 12244968"/>
              <a:gd name="connsiteY2" fmla="*/ 914400 h 938212"/>
              <a:gd name="connsiteX3" fmla="*/ 5221 w 12244968"/>
              <a:gd name="connsiteY3" fmla="*/ 938212 h 938212"/>
              <a:gd name="connsiteX4" fmla="*/ 0 w 12244968"/>
              <a:gd name="connsiteY4" fmla="*/ 421321 h 9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968" h="938212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D1EE93-71F1-4386-A4E5-93A6CDA69EE0}"/>
              </a:ext>
            </a:extLst>
          </p:cNvPr>
          <p:cNvCxnSpPr>
            <a:cxnSpLocks/>
            <a:stCxn id="10" idx="1"/>
            <a:endCxn id="10" idx="0"/>
          </p:cNvCxnSpPr>
          <p:nvPr userDrawn="1"/>
        </p:nvCxnSpPr>
        <p:spPr>
          <a:xfrm flipH="1">
            <a:off x="-5208" y="5943600"/>
            <a:ext cx="12213592" cy="4213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35187" y="2043763"/>
            <a:ext cx="1828800" cy="1371600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1</a:t>
            </a:r>
            <a:endParaRPr lang="en-ZA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78552" y="2043763"/>
            <a:ext cx="1828800" cy="137160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2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/>
              <a:t>2</a:t>
            </a:r>
            <a:endParaRPr lang="en-ZA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2776" y="2043763"/>
            <a:ext cx="1828800" cy="13716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2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/>
              <a:t>3</a:t>
            </a:r>
            <a:endParaRPr lang="en-ZA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352" y="3862516"/>
            <a:ext cx="2743200" cy="1600200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Section Description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5576" y="3862516"/>
            <a:ext cx="2743200" cy="1600200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Section Description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AE6588-4D08-448D-B294-A47E7AAC33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77987" y="3862571"/>
            <a:ext cx="2743200" cy="1601787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Section Description</a:t>
            </a:r>
          </a:p>
        </p:txBody>
      </p: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6B5940D2-EE07-4F75-9166-CBFF194C579B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7/1/20XX</a:t>
            </a:r>
          </a:p>
        </p:txBody>
      </p:sp>
    </p:spTree>
    <p:extLst>
      <p:ext uri="{BB962C8B-B14F-4D97-AF65-F5344CB8AC3E}">
        <p14:creationId xmlns:p14="http://schemas.microsoft.com/office/powerpoint/2010/main" val="33594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35A2-C29B-4D48-471C-440D4BFB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B9AA-ED67-3B5E-9DD0-CE8E1B6E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DD7B-F4BF-5A78-76A9-0062AFDE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7B6E5-F95C-FFDE-B865-999AAD4F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BCB0C-2845-BCF1-8356-6DC1C4E3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7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3F25-44D5-D658-2D28-54272C8E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6D0C1-B3DA-E9D9-8F05-D7110D5F0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11FB3-A051-15F3-E9CB-46990377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D564B-9165-29C9-4E83-83DDC576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043F-D55F-6960-B196-CAC5A5A2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7C43-FFE7-0A3E-2405-EACDFCF4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2B6EE-785B-BED9-D8F7-A4EF8BCE3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8D4A1-5A3A-6BCC-1C46-11AF3D3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763B2-D03A-514D-81AB-BFFC9D2B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DF7F8-02FE-77AE-A96E-FE539306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E7EC0-424D-C14C-E1D3-68C2CF3B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7FF2-759B-1970-4289-E1EB21F9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B816A-BBE5-6AB6-3F37-0EE4A4B24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BA126-A5B8-2A54-DD05-CAF09FC0E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E4B69-1352-9221-E7B2-42FFA04AB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C88FF-19F2-DDD0-47B3-34B405C61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C3F8C-E641-D84B-96E6-47CEC6C9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9A63E-45BC-DE68-DEF6-69EE46EA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7443D-A4E7-1B0C-97C6-79DA2F95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0949-F698-1C8B-27FE-7FCE5624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12CEF-6F80-4529-ECEC-FDA80519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C1E79-304A-3759-DC2B-C9398A80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22D9A-D925-934A-D2AD-AAEC2FF7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4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8945A-1F5D-9A35-6E2C-B53C9459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4D250-663C-01D3-82A0-A51B088F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677DD-0029-6B10-1619-5A677AAD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8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1FF2-440F-096B-556B-E09E8778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170D3-585C-E850-FD19-B1AE279ED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31FFF-9435-29E0-1B11-4068F3E4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FDF73-56B6-BDBB-A09F-C45D91B5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5FF50-388C-F766-BE79-78B4CDE2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7718-E21D-D3AE-34C0-43950902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8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0010-A3FC-E06D-4590-BD8BB415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E9ED4-D5E4-FD79-2662-C46B19D61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C3931-29FC-CCD6-1BCD-20D18B6C7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09193-AECE-0316-CC9A-0E44CAEF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037E4-4674-4910-999A-2EECEFCB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1FDB1-1D5D-E722-358C-0992BD33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4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7FDD0-599A-AE91-6700-87A55BCD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96EA8-7C9E-25B4-C985-A91B36227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DDE30-BFA7-098E-7D45-D9E371018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9DB9-3021-4C10-873A-7FDC86B2D6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06469-2899-70C2-4FE5-BB4EE555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454AE-0663-830F-B8B4-EA577E9BC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2C64E-FA2C-4096-89C0-FE1241FE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goo@unomaha.ed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://emgt.unomaha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oster of a cat on fire&#10;&#10;Description automatically generated">
            <a:extLst>
              <a:ext uri="{FF2B5EF4-FFF2-40B4-BE49-F238E27FC236}">
                <a16:creationId xmlns:a16="http://schemas.microsoft.com/office/drawing/2014/main" id="{C266F534-4225-E1EC-240E-8AD0BF339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9" r="-1" b="27281"/>
          <a:stretch/>
        </p:blipFill>
        <p:spPr>
          <a:xfrm>
            <a:off x="4821309" y="0"/>
            <a:ext cx="7644062" cy="3681406"/>
          </a:xfrm>
          <a:prstGeom prst="rect">
            <a:avLst/>
          </a:prstGeom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BBE943-5909-BD4E-110D-2B711A09FCDA}"/>
              </a:ext>
            </a:extLst>
          </p:cNvPr>
          <p:cNvSpPr txBox="1">
            <a:spLocks/>
          </p:cNvSpPr>
          <p:nvPr/>
        </p:nvSpPr>
        <p:spPr>
          <a:xfrm>
            <a:off x="502116" y="1090186"/>
            <a:ext cx="5185096" cy="23913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One of the few within the region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Tribal Management &amp; Emergency Services</a:t>
            </a:r>
            <a:endParaRPr lang="en-U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150+ major students (40+ minor, concentration, certificate)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Personalized curriculum with 16 concentrations to choose from</a:t>
            </a:r>
            <a:endParaRPr lang="en-US" sz="24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9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4DEAFAA-5DBC-0FF0-27A9-B045B00C5603}"/>
              </a:ext>
            </a:extLst>
          </p:cNvPr>
          <p:cNvGrpSpPr/>
          <p:nvPr/>
        </p:nvGrpSpPr>
        <p:grpSpPr>
          <a:xfrm>
            <a:off x="632661" y="3907116"/>
            <a:ext cx="10983003" cy="559454"/>
            <a:chOff x="1604260" y="2471880"/>
            <a:chExt cx="6474581" cy="5594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CD732F-9CFB-1AB0-4D87-89033EF9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260" y="2471880"/>
              <a:ext cx="387389" cy="559454"/>
            </a:xfrm>
            <a:prstGeom prst="rect">
              <a:avLst/>
            </a:prstGeom>
            <a:solidFill>
              <a:srgbClr val="9FD1D0">
                <a:lumMod val="75000"/>
              </a:srgbClr>
            </a:solidFill>
            <a:ln>
              <a:solidFill>
                <a:sysClr val="window" lastClr="FFFFFF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83221A-E600-EA09-8830-DD5F0A0B2609}"/>
                </a:ext>
              </a:extLst>
            </p:cNvPr>
            <p:cNvSpPr txBox="1"/>
            <p:nvPr/>
          </p:nvSpPr>
          <p:spPr>
            <a:xfrm>
              <a:off x="2077682" y="2610710"/>
              <a:ext cx="60011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 Light"/>
                  <a:cs typeface="Arial" panose="020B0604020202020204" pitchFamily="34" charset="0"/>
                </a:rPr>
                <a:t>Helping others, serving the community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 Light"/>
                  <a:cs typeface="Arial" panose="020B0604020202020204" pitchFamily="34" charset="0"/>
                </a:rPr>
                <a:t>, and real-life problem solving</a:t>
              </a:r>
            </a:p>
          </p:txBody>
        </p:sp>
      </p:grpSp>
      <p:pic>
        <p:nvPicPr>
          <p:cNvPr id="26" name="Picture 2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F04BF72-D277-FD5F-1F3E-102FDDA2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2" y="225825"/>
            <a:ext cx="5524500" cy="8001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A728FFA-7EEB-65F7-2CB6-89F8D3F1B93D}"/>
              </a:ext>
            </a:extLst>
          </p:cNvPr>
          <p:cNvGrpSpPr/>
          <p:nvPr/>
        </p:nvGrpSpPr>
        <p:grpSpPr>
          <a:xfrm>
            <a:off x="632662" y="4572114"/>
            <a:ext cx="12106079" cy="559454"/>
            <a:chOff x="412308" y="2725621"/>
            <a:chExt cx="12106079" cy="55945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F19E67-CD46-8DBE-2683-2D6AE5E2DDDC}"/>
                </a:ext>
              </a:extLst>
            </p:cNvPr>
            <p:cNvSpPr txBox="1"/>
            <p:nvPr/>
          </p:nvSpPr>
          <p:spPr>
            <a:xfrm>
              <a:off x="1215386" y="2839093"/>
              <a:ext cx="1130300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  <a:latin typeface="Avenir Next LT Pro Light"/>
                  <a:cs typeface="Arial" panose="020B0604020202020204" pitchFamily="34" charset="0"/>
                </a:rPr>
                <a:t>Prepares students for all levels of government, nonprofit, and private companies' employment opportunities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957E30-689A-307F-C0E2-79A84D75F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08" y="2725621"/>
              <a:ext cx="657138" cy="55945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092EB3-3A60-CD63-0D41-C3505B05879E}"/>
              </a:ext>
            </a:extLst>
          </p:cNvPr>
          <p:cNvGrpSpPr/>
          <p:nvPr/>
        </p:nvGrpSpPr>
        <p:grpSpPr>
          <a:xfrm>
            <a:off x="632662" y="5247818"/>
            <a:ext cx="10680221" cy="559454"/>
            <a:chOff x="401384" y="3808430"/>
            <a:chExt cx="10680221" cy="5594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ACDC77-7EB8-24A8-FC75-0B498EF31D86}"/>
                </a:ext>
              </a:extLst>
            </p:cNvPr>
            <p:cNvSpPr txBox="1"/>
            <p:nvPr/>
          </p:nvSpPr>
          <p:spPr>
            <a:xfrm>
              <a:off x="1204462" y="3857813"/>
              <a:ext cx="987714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  <a:latin typeface="Avenir Next LT Pro Light"/>
                  <a:cs typeface="Arial" panose="020B0604020202020204" pitchFamily="34" charset="0"/>
                </a:rPr>
                <a:t>Unique, one-of-a-kind, custom-built, personalized major/program (16 different concentrations)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BED5F80-F076-8045-5292-930B5F9F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84" y="3808430"/>
              <a:ext cx="657137" cy="559454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A3CF6D-9251-52E0-39BA-AF8262B56FEB}"/>
              </a:ext>
            </a:extLst>
          </p:cNvPr>
          <p:cNvGrpSpPr/>
          <p:nvPr/>
        </p:nvGrpSpPr>
        <p:grpSpPr>
          <a:xfrm>
            <a:off x="632661" y="5878629"/>
            <a:ext cx="10202047" cy="559454"/>
            <a:chOff x="342170" y="4591153"/>
            <a:chExt cx="10202047" cy="5594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F9AF4A-B895-29F1-2858-A35D9B0EFDEF}"/>
                </a:ext>
              </a:extLst>
            </p:cNvPr>
            <p:cNvSpPr txBox="1"/>
            <p:nvPr/>
          </p:nvSpPr>
          <p:spPr>
            <a:xfrm>
              <a:off x="1145248" y="4623152"/>
              <a:ext cx="939896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u="sng" dirty="0">
                  <a:solidFill>
                    <a:schemeClr val="bg1"/>
                  </a:solidFill>
                  <a:latin typeface="Avenir Next LT Pro Light"/>
                  <a:cs typeface="Arial" panose="020B0604020202020204" pitchFamily="34" charset="0"/>
                </a:rPr>
                <a:t>Easy to earn minors</a:t>
              </a:r>
              <a:r>
                <a:rPr lang="en-US" sz="1700" b="1" dirty="0">
                  <a:solidFill>
                    <a:schemeClr val="bg1"/>
                  </a:solidFill>
                  <a:latin typeface="Avenir Next LT Pro Light"/>
                  <a:cs typeface="Arial" panose="020B0604020202020204" pitchFamily="34" charset="0"/>
                </a:rPr>
                <a:t>: double-counting with concentrations, 1-2 minors are common!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0F210D7-7F9C-621D-CDE6-2D4298746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70" y="4591153"/>
              <a:ext cx="657137" cy="559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31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7F77-2767-4D51-8B64-6DF136E2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36" y="143020"/>
            <a:ext cx="7114563" cy="868057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Partnership Opportunities!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6B213-BCD8-5405-44A3-4CE7C530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62" y="1036856"/>
            <a:ext cx="3784133" cy="5690911"/>
          </a:xfrm>
        </p:spPr>
        <p:txBody>
          <a:bodyPr/>
          <a:lstStyle/>
          <a:p>
            <a:r>
              <a:rPr lang="en-US" dirty="0"/>
              <a:t>Providing internships for juniors &amp; seniors</a:t>
            </a:r>
          </a:p>
          <a:p>
            <a:r>
              <a:rPr lang="en-US" dirty="0"/>
              <a:t>Earn college credit while doing an internship</a:t>
            </a:r>
          </a:p>
          <a:p>
            <a:r>
              <a:rPr lang="en-US" dirty="0"/>
              <a:t>30+ organizations (zoo, state, federal, hospitals, etc.)</a:t>
            </a:r>
          </a:p>
          <a:p>
            <a:r>
              <a:rPr lang="en-US" dirty="0"/>
              <a:t>Real-life, professional experience</a:t>
            </a:r>
          </a:p>
          <a:p>
            <a:pPr marL="0" indent="0">
              <a:buNone/>
            </a:pPr>
            <a:endParaRPr lang="en-US" b="1" i="1" u="sng" dirty="0"/>
          </a:p>
        </p:txBody>
      </p:sp>
      <p:pic>
        <p:nvPicPr>
          <p:cNvPr id="5" name="Picture 4" descr="A person in glasses sitting in a bus">
            <a:extLst>
              <a:ext uri="{FF2B5EF4-FFF2-40B4-BE49-F238E27FC236}">
                <a16:creationId xmlns:a16="http://schemas.microsoft.com/office/drawing/2014/main" id="{EFD6C1C5-E02C-33A5-4E48-F93E60F54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93" y="1473514"/>
            <a:ext cx="3321687" cy="2528263"/>
          </a:xfrm>
          <a:prstGeom prst="rect">
            <a:avLst/>
          </a:prstGeom>
        </p:spPr>
      </p:pic>
      <p:pic>
        <p:nvPicPr>
          <p:cNvPr id="7" name="Picture 6" descr="A person in a helicopter&#10;&#10;Description automatically generated">
            <a:extLst>
              <a:ext uri="{FF2B5EF4-FFF2-40B4-BE49-F238E27FC236}">
                <a16:creationId xmlns:a16="http://schemas.microsoft.com/office/drawing/2014/main" id="{CF700CCD-1F12-7288-52CB-5FD0AD330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7" y="266744"/>
            <a:ext cx="4746980" cy="3087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1C6BA-1490-C5CC-1D2C-4B2260DAB1AF}"/>
              </a:ext>
            </a:extLst>
          </p:cNvPr>
          <p:cNvSpPr txBox="1"/>
          <p:nvPr/>
        </p:nvSpPr>
        <p:spPr>
          <a:xfrm>
            <a:off x="428357" y="5220979"/>
            <a:ext cx="6994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“The best part of an internship is the chance to meet and learn from so many people who are experienced in the field.” </a:t>
            </a:r>
            <a:r>
              <a:rPr lang="en-US" sz="2400" i="1" dirty="0">
                <a:solidFill>
                  <a:srgbClr val="00B050"/>
                </a:solidFill>
                <a:latin typeface="Roboto" panose="02000000000000000000" pitchFamily="2" charset="0"/>
              </a:rPr>
              <a:t>		-current student-</a:t>
            </a:r>
            <a:endParaRPr lang="en-US" sz="2400" i="1" dirty="0">
              <a:solidFill>
                <a:srgbClr val="00B050"/>
              </a:solidFill>
            </a:endParaRPr>
          </a:p>
        </p:txBody>
      </p:sp>
      <p:pic>
        <p:nvPicPr>
          <p:cNvPr id="11" name="Picture 10" descr="A group of firefighters putting out a fire&#10;&#10;Description automatically generated">
            <a:extLst>
              <a:ext uri="{FF2B5EF4-FFF2-40B4-BE49-F238E27FC236}">
                <a16:creationId xmlns:a16="http://schemas.microsoft.com/office/drawing/2014/main" id="{D1329485-9829-0584-3892-33C1743C4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7" y="3354007"/>
            <a:ext cx="4638283" cy="34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6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3E433EA-6F8C-A569-D17C-05987D12AE71}"/>
              </a:ext>
            </a:extLst>
          </p:cNvPr>
          <p:cNvSpPr txBox="1">
            <a:spLocks/>
          </p:cNvSpPr>
          <p:nvPr/>
        </p:nvSpPr>
        <p:spPr>
          <a:xfrm>
            <a:off x="494950" y="1168413"/>
            <a:ext cx="11192998" cy="458070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txBody>
          <a:bodyPr vert="horz" lIns="91440" tIns="45720" rIns="91440" bIns="45720" rtlCol="0" anchor="t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ZA" sz="28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0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64B63-DC25-D588-C508-7C80655EAE12}"/>
              </a:ext>
            </a:extLst>
          </p:cNvPr>
          <p:cNvSpPr txBox="1"/>
          <p:nvPr/>
        </p:nvSpPr>
        <p:spPr>
          <a:xfrm>
            <a:off x="494950" y="316705"/>
            <a:ext cx="324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Questions?</a:t>
            </a:r>
            <a:endParaRPr lang="en-US" sz="4800" b="1" dirty="0"/>
          </a:p>
        </p:txBody>
      </p:sp>
      <p:pic>
        <p:nvPicPr>
          <p:cNvPr id="6" name="Picture 5" descr="A person holding a cat&#10;&#10;Description automatically generated with low confidence">
            <a:extLst>
              <a:ext uri="{FF2B5EF4-FFF2-40B4-BE49-F238E27FC236}">
                <a16:creationId xmlns:a16="http://schemas.microsoft.com/office/drawing/2014/main" id="{B2278B24-65E5-1A31-28EC-AC03A4158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47" y="1951532"/>
            <a:ext cx="3931520" cy="2619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319F20-7439-386E-49A8-633611E03140}"/>
              </a:ext>
            </a:extLst>
          </p:cNvPr>
          <p:cNvSpPr txBox="1"/>
          <p:nvPr/>
        </p:nvSpPr>
        <p:spPr>
          <a:xfrm>
            <a:off x="4680262" y="2251995"/>
            <a:ext cx="225471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Entire personality is about his cats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Changed major more than 3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Studied Behavioral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F6BF3-7F5C-83CF-2A2F-E242686C497E}"/>
              </a:ext>
            </a:extLst>
          </p:cNvPr>
          <p:cNvSpPr txBox="1"/>
          <p:nvPr/>
        </p:nvSpPr>
        <p:spPr>
          <a:xfrm>
            <a:off x="7573927" y="1515659"/>
            <a:ext cx="39315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Minsoo Goo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Academic &amp; Career Advisor II</a:t>
            </a:r>
          </a:p>
          <a:p>
            <a:r>
              <a:rPr lang="en-US" sz="2400" b="1" dirty="0">
                <a:solidFill>
                  <a:prstClr val="black"/>
                </a:solidFill>
                <a:latin typeface="Avenir Next LT Pro Light"/>
                <a:hlinkClick r:id="rId3"/>
              </a:rPr>
              <a:t>mgoo@unomaha.edu</a:t>
            </a:r>
            <a:endParaRPr lang="en-US" sz="2400" b="1" dirty="0">
              <a:solidFill>
                <a:prstClr val="black"/>
              </a:solidFill>
              <a:latin typeface="Avenir Next LT Pro Light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Next LT Pro Light"/>
              </a:rPr>
              <a:t>402-554-4900</a:t>
            </a:r>
          </a:p>
          <a:p>
            <a:endParaRPr lang="en-US" sz="2400" b="1" dirty="0">
              <a:solidFill>
                <a:prstClr val="black"/>
              </a:solidFill>
              <a:latin typeface="Avenir Next LT Pro Light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http://emgt.unomaha.edu/</a:t>
            </a:r>
            <a:endParaRPr lang="en-US" sz="2400" dirty="0">
              <a:solidFill>
                <a:prstClr val="black"/>
              </a:solidFill>
              <a:latin typeface="Avenir Next LT Pro Light"/>
            </a:endParaRPr>
          </a:p>
          <a:p>
            <a:endParaRPr lang="en-US" dirty="0">
              <a:solidFill>
                <a:prstClr val="black"/>
              </a:solidFill>
              <a:latin typeface="Avenir Next LT Pro Light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2704B4-38EF-E919-8E5D-6A8BCE13D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431" y="4196840"/>
            <a:ext cx="4039900" cy="14148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80AC46-6B17-37A5-C490-F7C70063D056}"/>
              </a:ext>
            </a:extLst>
          </p:cNvPr>
          <p:cNvSpPr txBox="1"/>
          <p:nvPr/>
        </p:nvSpPr>
        <p:spPr>
          <a:xfrm>
            <a:off x="755669" y="4744515"/>
            <a:ext cx="526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University of Nebraska at Kearney</a:t>
            </a:r>
            <a:endParaRPr lang="en-US" sz="1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-Master of Science in Education</a:t>
            </a:r>
            <a:r>
              <a:rPr lang="en-US" sz="12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with Student Affairs Concentration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University of Nebraska at Omaha  </a:t>
            </a:r>
            <a:endParaRPr lang="en-US" sz="1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-Bachelor of General Studies with Behavioral Health</a:t>
            </a:r>
            <a:r>
              <a:rPr lang="en-US" sz="12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187315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220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Avenir Next LT Pro Light</vt:lpstr>
      <vt:lpstr>Calibri</vt:lpstr>
      <vt:lpstr>Calibri Light</vt:lpstr>
      <vt:lpstr>Roboto</vt:lpstr>
      <vt:lpstr>Office Theme</vt:lpstr>
      <vt:lpstr>PowerPoint Presentation</vt:lpstr>
      <vt:lpstr>Partnership Opportunities! </vt:lpstr>
      <vt:lpstr>PowerPoint Presentation</vt:lpstr>
    </vt:vector>
  </TitlesOfParts>
  <Company>University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Minsoo Goo</dc:creator>
  <cp:lastModifiedBy>Minsoo Goo</cp:lastModifiedBy>
  <cp:revision>2</cp:revision>
  <dcterms:created xsi:type="dcterms:W3CDTF">2023-08-14T18:21:05Z</dcterms:created>
  <dcterms:modified xsi:type="dcterms:W3CDTF">2023-08-31T13:08:35Z</dcterms:modified>
</cp:coreProperties>
</file>