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5" r:id="rId3"/>
    <p:sldId id="337" r:id="rId4"/>
    <p:sldId id="338" r:id="rId5"/>
    <p:sldId id="336" r:id="rId6"/>
    <p:sldId id="339" r:id="rId7"/>
    <p:sldId id="340" r:id="rId8"/>
    <p:sldId id="323" r:id="rId9"/>
    <p:sldId id="335" r:id="rId10"/>
    <p:sldId id="341" r:id="rId11"/>
    <p:sldId id="325" r:id="rId12"/>
    <p:sldId id="282" r:id="rId13"/>
    <p:sldId id="342" r:id="rId14"/>
    <p:sldId id="343" r:id="rId15"/>
    <p:sldId id="344" r:id="rId16"/>
    <p:sldId id="318" r:id="rId17"/>
    <p:sldId id="317" r:id="rId18"/>
    <p:sldId id="346" r:id="rId19"/>
    <p:sldId id="328" r:id="rId20"/>
    <p:sldId id="324" r:id="rId21"/>
    <p:sldId id="311" r:id="rId22"/>
    <p:sldId id="347" r:id="rId23"/>
    <p:sldId id="348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002"/>
    <a:srgbClr val="FFFFFF"/>
    <a:srgbClr val="4F81BD"/>
    <a:srgbClr val="FFC9C9"/>
    <a:srgbClr val="FFFF66"/>
    <a:srgbClr val="FF0000"/>
    <a:srgbClr val="FEEC02"/>
    <a:srgbClr val="FF7575"/>
    <a:srgbClr val="FFA3A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8065" autoAdjust="0"/>
  </p:normalViewPr>
  <p:slideViewPr>
    <p:cSldViewPr snapToGrid="0">
      <p:cViewPr>
        <p:scale>
          <a:sx n="82" d="100"/>
          <a:sy n="82" d="100"/>
        </p:scale>
        <p:origin x="-782" y="-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0C03FD-793A-408D-8E91-703E3C3FF72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79D66-BBA9-4A71-BBA8-51627B24092E}">
      <dgm:prSet phldrT="[Text]" custT="1"/>
      <dgm:spPr>
        <a:blipFill dpi="0"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C0000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LOCAL</a:t>
          </a:r>
        </a:p>
        <a:p>
          <a:pPr>
            <a:spcAft>
              <a:spcPts val="0"/>
            </a:spcAft>
          </a:pPr>
          <a:r>
            <a:rPr lang="en-US" sz="2000" dirty="0" smtClean="0"/>
            <a:t>EMERGENCY</a:t>
          </a:r>
        </a:p>
        <a:p>
          <a:pPr>
            <a:spcAft>
              <a:spcPts val="0"/>
            </a:spcAft>
          </a:pPr>
          <a:r>
            <a:rPr lang="en-US" sz="2000" dirty="0" smtClean="0"/>
            <a:t>MANAGEMENT</a:t>
          </a:r>
          <a:endParaRPr lang="en-US" sz="2000" dirty="0"/>
        </a:p>
      </dgm:t>
    </dgm:pt>
    <dgm:pt modelId="{28D1D1BA-B363-4C2F-B4C6-D88273FF7931}" type="parTrans" cxnId="{9CEFAE95-3F6F-4424-A07F-5F440A7C1024}">
      <dgm:prSet/>
      <dgm:spPr/>
      <dgm:t>
        <a:bodyPr/>
        <a:lstStyle/>
        <a:p>
          <a:endParaRPr lang="en-US"/>
        </a:p>
      </dgm:t>
    </dgm:pt>
    <dgm:pt modelId="{EE69149E-F552-40B1-9290-6DAB21969526}" type="sibTrans" cxnId="{9CEFAE95-3F6F-4424-A07F-5F440A7C1024}">
      <dgm:prSet/>
      <dgm:spPr/>
      <dgm:t>
        <a:bodyPr/>
        <a:lstStyle/>
        <a:p>
          <a:endParaRPr lang="en-US"/>
        </a:p>
      </dgm:t>
    </dgm:pt>
    <dgm:pt modelId="{D22C1B53-A2E2-4135-A621-4F3520CE2032}">
      <dgm:prSet phldrT="[Text]"/>
      <dgm:spPr>
        <a:solidFill>
          <a:srgbClr val="C00000"/>
        </a:solidFill>
        <a:ln w="76200">
          <a:solidFill>
            <a:schemeClr val="bg2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dirty="0" smtClean="0"/>
            <a:t>NEMA/</a:t>
          </a:r>
        </a:p>
        <a:p>
          <a:pPr>
            <a:spcAft>
              <a:spcPts val="0"/>
            </a:spcAft>
          </a:pPr>
          <a:r>
            <a:rPr lang="en-US" dirty="0" smtClean="0"/>
            <a:t>STATE AGENCIES</a:t>
          </a:r>
        </a:p>
      </dgm:t>
    </dgm:pt>
    <dgm:pt modelId="{136E4774-C63E-47A6-A3F4-72DA90B258DB}" type="parTrans" cxnId="{4ED79307-2BE8-435F-B686-BED5F52A620D}">
      <dgm:prSet/>
      <dgm:spPr/>
      <dgm:t>
        <a:bodyPr/>
        <a:lstStyle/>
        <a:p>
          <a:endParaRPr lang="en-US"/>
        </a:p>
      </dgm:t>
    </dgm:pt>
    <dgm:pt modelId="{B203E228-2D75-4792-8C64-6EA12B0460F4}" type="sibTrans" cxnId="{4ED79307-2BE8-435F-B686-BED5F52A620D}">
      <dgm:prSet/>
      <dgm:spPr/>
      <dgm:t>
        <a:bodyPr/>
        <a:lstStyle/>
        <a:p>
          <a:endParaRPr lang="en-US"/>
        </a:p>
      </dgm:t>
    </dgm:pt>
    <dgm:pt modelId="{129B6854-44AB-4E50-B24A-C1E38B561D4C}">
      <dgm:prSet phldrT="[Text]"/>
      <dgm:spPr>
        <a:solidFill>
          <a:schemeClr val="tx2">
            <a:lumMod val="50000"/>
          </a:schemeClr>
        </a:solidFill>
        <a:ln w="76200">
          <a:solidFill>
            <a:schemeClr val="bg2">
              <a:lumMod val="90000"/>
            </a:schemeClr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FEMA/</a:t>
          </a:r>
        </a:p>
        <a:p>
          <a:pPr>
            <a:spcAft>
              <a:spcPts val="0"/>
            </a:spcAft>
          </a:pPr>
          <a:r>
            <a:rPr lang="en-US" b="1" dirty="0" smtClean="0"/>
            <a:t>FEDERAL</a:t>
          </a:r>
        </a:p>
        <a:p>
          <a:pPr>
            <a:spcAft>
              <a:spcPts val="0"/>
            </a:spcAft>
          </a:pPr>
          <a:r>
            <a:rPr lang="en-US" b="1" dirty="0" smtClean="0"/>
            <a:t>AGENCIES</a:t>
          </a:r>
          <a:endParaRPr lang="en-US" b="1" dirty="0"/>
        </a:p>
      </dgm:t>
    </dgm:pt>
    <dgm:pt modelId="{DBEA4B7D-51E2-46DC-8B69-92750921BDCE}" type="parTrans" cxnId="{70EEF9F0-5A4D-414E-A74B-B1B807F45346}">
      <dgm:prSet/>
      <dgm:spPr/>
      <dgm:t>
        <a:bodyPr/>
        <a:lstStyle/>
        <a:p>
          <a:endParaRPr lang="en-US"/>
        </a:p>
      </dgm:t>
    </dgm:pt>
    <dgm:pt modelId="{6A16B0D1-25B0-42EE-A427-B246268D588B}" type="sibTrans" cxnId="{70EEF9F0-5A4D-414E-A74B-B1B807F45346}">
      <dgm:prSet/>
      <dgm:spPr/>
      <dgm:t>
        <a:bodyPr/>
        <a:lstStyle/>
        <a:p>
          <a:endParaRPr lang="en-US"/>
        </a:p>
      </dgm:t>
    </dgm:pt>
    <dgm:pt modelId="{F8E37E25-59A5-4803-B3D0-6B3AC0F2234E}" type="pres">
      <dgm:prSet presAssocID="{8E0C03FD-793A-408D-8E91-703E3C3FF72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057297E-91E2-4053-88A5-711FFDA10B2D}" type="pres">
      <dgm:prSet presAssocID="{EDE79D66-BBA9-4A71-BBA8-51627B24092E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4DE83E5F-AD8A-4B7D-BF5C-417FCEBF0C74}" type="pres">
      <dgm:prSet presAssocID="{EDE79D66-BBA9-4A71-BBA8-51627B24092E}" presName="Accent1" presStyleLbl="node1" presStyleIdx="0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3EB6F9E7-121D-47CE-AB63-0225C6D321F9}" type="pres">
      <dgm:prSet presAssocID="{EDE79D66-BBA9-4A71-BBA8-51627B24092E}" presName="Accent2" presStyleLbl="node1" presStyleIdx="1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3BCDEE0F-5AD3-4061-991C-55FBD5515209}" type="pres">
      <dgm:prSet presAssocID="{EDE79D66-BBA9-4A71-BBA8-51627B24092E}" presName="Accent3" presStyleLbl="node1" presStyleIdx="2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3FB7D5B3-3BD1-4CF8-A79F-16181E2D3C2D}" type="pres">
      <dgm:prSet presAssocID="{EDE79D66-BBA9-4A71-BBA8-51627B24092E}" presName="Accent4" presStyleLbl="node1" presStyleIdx="3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3D9D8883-474D-4D50-9505-D0FC6C2DB4D7}" type="pres">
      <dgm:prSet presAssocID="{EDE79D66-BBA9-4A71-BBA8-51627B24092E}" presName="Accent5" presStyleLbl="node1" presStyleIdx="4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04230E61-DD34-4A63-AC62-48F17153DC7F}" type="pres">
      <dgm:prSet presAssocID="{EDE79D66-BBA9-4A71-BBA8-51627B24092E}" presName="Accent6" presStyleLbl="node1" presStyleIdx="5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F06A49D1-B774-4296-8894-5E6487FF3DF6}" type="pres">
      <dgm:prSet presAssocID="{D22C1B53-A2E2-4135-A621-4F3520CE2032}" presName="Child1" presStyleLbl="node1" presStyleIdx="6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7069A78-B067-4854-BCC1-C295B0A41FDF}" type="pres">
      <dgm:prSet presAssocID="{D22C1B53-A2E2-4135-A621-4F3520CE2032}" presName="Accent7" presStyleCnt="0"/>
      <dgm:spPr/>
    </dgm:pt>
    <dgm:pt modelId="{5BF5E001-5BC3-4847-B7D9-2A1A87788BA4}" type="pres">
      <dgm:prSet presAssocID="{D22C1B53-A2E2-4135-A621-4F3520CE2032}" presName="AccentHold1" presStyleLbl="node1" presStyleIdx="7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8D3E1984-93BD-487C-A5AC-B1428D90E06F}" type="pres">
      <dgm:prSet presAssocID="{D22C1B53-A2E2-4135-A621-4F3520CE2032}" presName="Accent8" presStyleCnt="0"/>
      <dgm:spPr/>
    </dgm:pt>
    <dgm:pt modelId="{7631E924-783F-4565-B7D3-9F65D98E0D3A}" type="pres">
      <dgm:prSet presAssocID="{D22C1B53-A2E2-4135-A621-4F3520CE2032}" presName="AccentHold2" presStyleLbl="node1" presStyleIdx="8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1B6361C5-9D96-42CE-92F9-68E33F962435}" type="pres">
      <dgm:prSet presAssocID="{129B6854-44AB-4E50-B24A-C1E38B561D4C}" presName="Child2" presStyleLbl="node1" presStyleIdx="9" presStyleCnt="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6369E33-441A-42CD-9AFA-9E50286F3E88}" type="pres">
      <dgm:prSet presAssocID="{129B6854-44AB-4E50-B24A-C1E38B561D4C}" presName="Accent9" presStyleCnt="0"/>
      <dgm:spPr/>
    </dgm:pt>
    <dgm:pt modelId="{54412C9E-03E6-49B9-A5FC-89ECB83B2E39}" type="pres">
      <dgm:prSet presAssocID="{129B6854-44AB-4E50-B24A-C1E38B561D4C}" presName="AccentHold1" presStyleLbl="node1" presStyleIdx="10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85DF3E0C-DAAD-4ED9-978A-090FB2E4CFE5}" type="pres">
      <dgm:prSet presAssocID="{129B6854-44AB-4E50-B24A-C1E38B561D4C}" presName="Accent10" presStyleCnt="0"/>
      <dgm:spPr/>
    </dgm:pt>
    <dgm:pt modelId="{40139B99-F8D4-4F5C-B703-81132FA39525}" type="pres">
      <dgm:prSet presAssocID="{129B6854-44AB-4E50-B24A-C1E38B561D4C}" presName="AccentHold2" presStyleLbl="node1" presStyleIdx="11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  <dgm:pt modelId="{09F35A69-46F5-4967-96D5-1B94C50737B8}" type="pres">
      <dgm:prSet presAssocID="{129B6854-44AB-4E50-B24A-C1E38B561D4C}" presName="Accent11" presStyleCnt="0"/>
      <dgm:spPr/>
    </dgm:pt>
    <dgm:pt modelId="{67E135F0-2ED6-4049-B6A4-8E4804C6EED2}" type="pres">
      <dgm:prSet presAssocID="{129B6854-44AB-4E50-B24A-C1E38B561D4C}" presName="AccentHold3" presStyleLbl="node1" presStyleIdx="12" presStyleCnt="13"/>
      <dgm:spPr>
        <a:solidFill>
          <a:schemeClr val="bg1">
            <a:lumMod val="75000"/>
          </a:schemeClr>
        </a:solidFill>
        <a:ln w="76200">
          <a:solidFill>
            <a:schemeClr val="bg2"/>
          </a:solidFill>
        </a:ln>
      </dgm:spPr>
    </dgm:pt>
  </dgm:ptLst>
  <dgm:cxnLst>
    <dgm:cxn modelId="{47EB1507-DF7A-424C-9305-7009C9F5C864}" type="presOf" srcId="{129B6854-44AB-4E50-B24A-C1E38B561D4C}" destId="{1B6361C5-9D96-42CE-92F9-68E33F962435}" srcOrd="0" destOrd="0" presId="urn:microsoft.com/office/officeart/2009/3/layout/CircleRelationship"/>
    <dgm:cxn modelId="{1F8CEE40-15AB-4B19-B293-C2BF7F731530}" type="presOf" srcId="{EDE79D66-BBA9-4A71-BBA8-51627B24092E}" destId="{1057297E-91E2-4053-88A5-711FFDA10B2D}" srcOrd="0" destOrd="0" presId="urn:microsoft.com/office/officeart/2009/3/layout/CircleRelationship"/>
    <dgm:cxn modelId="{70EEF9F0-5A4D-414E-A74B-B1B807F45346}" srcId="{EDE79D66-BBA9-4A71-BBA8-51627B24092E}" destId="{129B6854-44AB-4E50-B24A-C1E38B561D4C}" srcOrd="1" destOrd="0" parTransId="{DBEA4B7D-51E2-46DC-8B69-92750921BDCE}" sibTransId="{6A16B0D1-25B0-42EE-A427-B246268D588B}"/>
    <dgm:cxn modelId="{B54D5EBE-0E42-4274-8EA4-C719F1EAFE4E}" type="presOf" srcId="{8E0C03FD-793A-408D-8E91-703E3C3FF72C}" destId="{F8E37E25-59A5-4803-B3D0-6B3AC0F2234E}" srcOrd="0" destOrd="0" presId="urn:microsoft.com/office/officeart/2009/3/layout/CircleRelationship"/>
    <dgm:cxn modelId="{9CEFAE95-3F6F-4424-A07F-5F440A7C1024}" srcId="{8E0C03FD-793A-408D-8E91-703E3C3FF72C}" destId="{EDE79D66-BBA9-4A71-BBA8-51627B24092E}" srcOrd="0" destOrd="0" parTransId="{28D1D1BA-B363-4C2F-B4C6-D88273FF7931}" sibTransId="{EE69149E-F552-40B1-9290-6DAB21969526}"/>
    <dgm:cxn modelId="{DA48C457-B87A-4791-B7A2-56337D7FF256}" type="presOf" srcId="{D22C1B53-A2E2-4135-A621-4F3520CE2032}" destId="{F06A49D1-B774-4296-8894-5E6487FF3DF6}" srcOrd="0" destOrd="0" presId="urn:microsoft.com/office/officeart/2009/3/layout/CircleRelationship"/>
    <dgm:cxn modelId="{4ED79307-2BE8-435F-B686-BED5F52A620D}" srcId="{EDE79D66-BBA9-4A71-BBA8-51627B24092E}" destId="{D22C1B53-A2E2-4135-A621-4F3520CE2032}" srcOrd="0" destOrd="0" parTransId="{136E4774-C63E-47A6-A3F4-72DA90B258DB}" sibTransId="{B203E228-2D75-4792-8C64-6EA12B0460F4}"/>
    <dgm:cxn modelId="{514ECA61-47CE-4955-929F-7ABF68EEFF4F}" type="presParOf" srcId="{F8E37E25-59A5-4803-B3D0-6B3AC0F2234E}" destId="{1057297E-91E2-4053-88A5-711FFDA10B2D}" srcOrd="0" destOrd="0" presId="urn:microsoft.com/office/officeart/2009/3/layout/CircleRelationship"/>
    <dgm:cxn modelId="{5E235A0F-6F4D-4602-A68D-5AD231DE4808}" type="presParOf" srcId="{F8E37E25-59A5-4803-B3D0-6B3AC0F2234E}" destId="{4DE83E5F-AD8A-4B7D-BF5C-417FCEBF0C74}" srcOrd="1" destOrd="0" presId="urn:microsoft.com/office/officeart/2009/3/layout/CircleRelationship"/>
    <dgm:cxn modelId="{908A55F8-4B91-4C28-8556-9C8B91494253}" type="presParOf" srcId="{F8E37E25-59A5-4803-B3D0-6B3AC0F2234E}" destId="{3EB6F9E7-121D-47CE-AB63-0225C6D321F9}" srcOrd="2" destOrd="0" presId="urn:microsoft.com/office/officeart/2009/3/layout/CircleRelationship"/>
    <dgm:cxn modelId="{BB255855-ED79-4921-933E-3AF677E53B75}" type="presParOf" srcId="{F8E37E25-59A5-4803-B3D0-6B3AC0F2234E}" destId="{3BCDEE0F-5AD3-4061-991C-55FBD5515209}" srcOrd="3" destOrd="0" presId="urn:microsoft.com/office/officeart/2009/3/layout/CircleRelationship"/>
    <dgm:cxn modelId="{E0023B96-E265-4B73-80DE-2D6961D105CE}" type="presParOf" srcId="{F8E37E25-59A5-4803-B3D0-6B3AC0F2234E}" destId="{3FB7D5B3-3BD1-4CF8-A79F-16181E2D3C2D}" srcOrd="4" destOrd="0" presId="urn:microsoft.com/office/officeart/2009/3/layout/CircleRelationship"/>
    <dgm:cxn modelId="{9FAFDAB2-F21A-43F1-9F86-6131A5B3A51E}" type="presParOf" srcId="{F8E37E25-59A5-4803-B3D0-6B3AC0F2234E}" destId="{3D9D8883-474D-4D50-9505-D0FC6C2DB4D7}" srcOrd="5" destOrd="0" presId="urn:microsoft.com/office/officeart/2009/3/layout/CircleRelationship"/>
    <dgm:cxn modelId="{6681524A-621F-426E-AC7A-889006074E70}" type="presParOf" srcId="{F8E37E25-59A5-4803-B3D0-6B3AC0F2234E}" destId="{04230E61-DD34-4A63-AC62-48F17153DC7F}" srcOrd="6" destOrd="0" presId="urn:microsoft.com/office/officeart/2009/3/layout/CircleRelationship"/>
    <dgm:cxn modelId="{675862B2-4B79-4569-831D-31D4691F66BE}" type="presParOf" srcId="{F8E37E25-59A5-4803-B3D0-6B3AC0F2234E}" destId="{F06A49D1-B774-4296-8894-5E6487FF3DF6}" srcOrd="7" destOrd="0" presId="urn:microsoft.com/office/officeart/2009/3/layout/CircleRelationship"/>
    <dgm:cxn modelId="{1C92C6E1-1A80-4840-8643-277C34A7CBE3}" type="presParOf" srcId="{F8E37E25-59A5-4803-B3D0-6B3AC0F2234E}" destId="{87069A78-B067-4854-BCC1-C295B0A41FDF}" srcOrd="8" destOrd="0" presId="urn:microsoft.com/office/officeart/2009/3/layout/CircleRelationship"/>
    <dgm:cxn modelId="{C40B7F5F-1D1C-4AB7-A3D2-FCFCDC4DDFED}" type="presParOf" srcId="{87069A78-B067-4854-BCC1-C295B0A41FDF}" destId="{5BF5E001-5BC3-4847-B7D9-2A1A87788BA4}" srcOrd="0" destOrd="0" presId="urn:microsoft.com/office/officeart/2009/3/layout/CircleRelationship"/>
    <dgm:cxn modelId="{7C4F0E18-AB2D-4B9E-933C-1DE2B46FE07F}" type="presParOf" srcId="{F8E37E25-59A5-4803-B3D0-6B3AC0F2234E}" destId="{8D3E1984-93BD-487C-A5AC-B1428D90E06F}" srcOrd="9" destOrd="0" presId="urn:microsoft.com/office/officeart/2009/3/layout/CircleRelationship"/>
    <dgm:cxn modelId="{822CEFBA-4C75-4775-A1C9-3ADEA7917A95}" type="presParOf" srcId="{8D3E1984-93BD-487C-A5AC-B1428D90E06F}" destId="{7631E924-783F-4565-B7D3-9F65D98E0D3A}" srcOrd="0" destOrd="0" presId="urn:microsoft.com/office/officeart/2009/3/layout/CircleRelationship"/>
    <dgm:cxn modelId="{78E5FB32-F8E0-4C3B-BCD2-84D4BF20EE54}" type="presParOf" srcId="{F8E37E25-59A5-4803-B3D0-6B3AC0F2234E}" destId="{1B6361C5-9D96-42CE-92F9-68E33F962435}" srcOrd="10" destOrd="0" presId="urn:microsoft.com/office/officeart/2009/3/layout/CircleRelationship"/>
    <dgm:cxn modelId="{1D6DE08A-F23B-48D2-ABB3-68210BF3E81E}" type="presParOf" srcId="{F8E37E25-59A5-4803-B3D0-6B3AC0F2234E}" destId="{56369E33-441A-42CD-9AFA-9E50286F3E88}" srcOrd="11" destOrd="0" presId="urn:microsoft.com/office/officeart/2009/3/layout/CircleRelationship"/>
    <dgm:cxn modelId="{F60AF804-8FA1-4029-BB9B-CF20291C2684}" type="presParOf" srcId="{56369E33-441A-42CD-9AFA-9E50286F3E88}" destId="{54412C9E-03E6-49B9-A5FC-89ECB83B2E39}" srcOrd="0" destOrd="0" presId="urn:microsoft.com/office/officeart/2009/3/layout/CircleRelationship"/>
    <dgm:cxn modelId="{04CA051C-E58B-4314-A054-9B84E354218A}" type="presParOf" srcId="{F8E37E25-59A5-4803-B3D0-6B3AC0F2234E}" destId="{85DF3E0C-DAAD-4ED9-978A-090FB2E4CFE5}" srcOrd="12" destOrd="0" presId="urn:microsoft.com/office/officeart/2009/3/layout/CircleRelationship"/>
    <dgm:cxn modelId="{0ADD4735-0506-49E9-B9E7-038FB0CE04BB}" type="presParOf" srcId="{85DF3E0C-DAAD-4ED9-978A-090FB2E4CFE5}" destId="{40139B99-F8D4-4F5C-B703-81132FA39525}" srcOrd="0" destOrd="0" presId="urn:microsoft.com/office/officeart/2009/3/layout/CircleRelationship"/>
    <dgm:cxn modelId="{8061DE64-2A78-43C1-ACD8-DB4124092678}" type="presParOf" srcId="{F8E37E25-59A5-4803-B3D0-6B3AC0F2234E}" destId="{09F35A69-46F5-4967-96D5-1B94C50737B8}" srcOrd="13" destOrd="0" presId="urn:microsoft.com/office/officeart/2009/3/layout/CircleRelationship"/>
    <dgm:cxn modelId="{92D32753-CF50-4FAD-A5C0-A7275F250B84}" type="presParOf" srcId="{09F35A69-46F5-4967-96D5-1B94C50737B8}" destId="{67E135F0-2ED6-4049-B6A4-8E4804C6EED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7297E-91E2-4053-88A5-711FFDA10B2D}">
      <dsp:nvSpPr>
        <dsp:cNvPr id="0" name=""/>
        <dsp:cNvSpPr/>
      </dsp:nvSpPr>
      <dsp:spPr>
        <a:xfrm>
          <a:off x="1021297" y="498225"/>
          <a:ext cx="2911725" cy="2911663"/>
        </a:xfrm>
        <a:prstGeom prst="ellipse">
          <a:avLst/>
        </a:prstGeom>
        <a:blipFill dpi="0"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LOCAL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EMERGENCY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MANAGEMENT</a:t>
          </a:r>
          <a:endParaRPr lang="en-US" sz="2000" kern="1200" dirty="0"/>
        </a:p>
      </dsp:txBody>
      <dsp:txXfrm>
        <a:off x="1447709" y="924628"/>
        <a:ext cx="2058901" cy="2058857"/>
      </dsp:txXfrm>
    </dsp:sp>
    <dsp:sp modelId="{4DE83E5F-AD8A-4B7D-BF5C-417FCEBF0C74}">
      <dsp:nvSpPr>
        <dsp:cNvPr id="0" name=""/>
        <dsp:cNvSpPr/>
      </dsp:nvSpPr>
      <dsp:spPr>
        <a:xfrm>
          <a:off x="2682664" y="365567"/>
          <a:ext cx="323825" cy="323820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6F9E7-121D-47CE-AB63-0225C6D321F9}">
      <dsp:nvSpPr>
        <dsp:cNvPr id="0" name=""/>
        <dsp:cNvSpPr/>
      </dsp:nvSpPr>
      <dsp:spPr>
        <a:xfrm>
          <a:off x="1915879" y="3193554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DEE0F-5AD3-4061-991C-55FBD5515209}">
      <dsp:nvSpPr>
        <dsp:cNvPr id="0" name=""/>
        <dsp:cNvSpPr/>
      </dsp:nvSpPr>
      <dsp:spPr>
        <a:xfrm>
          <a:off x="4120386" y="1679897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7D5B3-3BD1-4CF8-A79F-16181E2D3C2D}">
      <dsp:nvSpPr>
        <dsp:cNvPr id="0" name=""/>
        <dsp:cNvSpPr/>
      </dsp:nvSpPr>
      <dsp:spPr>
        <a:xfrm>
          <a:off x="2998368" y="3443222"/>
          <a:ext cx="323825" cy="323820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D8883-474D-4D50-9505-D0FC6C2DB4D7}">
      <dsp:nvSpPr>
        <dsp:cNvPr id="0" name=""/>
        <dsp:cNvSpPr/>
      </dsp:nvSpPr>
      <dsp:spPr>
        <a:xfrm>
          <a:off x="1982486" y="825787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30E61-DD34-4A63-AC62-48F17153DC7F}">
      <dsp:nvSpPr>
        <dsp:cNvPr id="0" name=""/>
        <dsp:cNvSpPr/>
      </dsp:nvSpPr>
      <dsp:spPr>
        <a:xfrm>
          <a:off x="1243318" y="2168349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A49D1-B774-4296-8894-5E6487FF3DF6}">
      <dsp:nvSpPr>
        <dsp:cNvPr id="0" name=""/>
        <dsp:cNvSpPr/>
      </dsp:nvSpPr>
      <dsp:spPr>
        <a:xfrm>
          <a:off x="111552" y="1023753"/>
          <a:ext cx="1183751" cy="1183373"/>
        </a:xfrm>
        <a:prstGeom prst="ellipse">
          <a:avLst/>
        </a:prstGeom>
        <a:solidFill>
          <a:srgbClr val="C00000"/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300" kern="1200" dirty="0" smtClean="0"/>
            <a:t>NEMA/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300" kern="1200" dirty="0" smtClean="0"/>
            <a:t>STATE AGENCIES</a:t>
          </a:r>
        </a:p>
      </dsp:txBody>
      <dsp:txXfrm>
        <a:off x="284908" y="1197054"/>
        <a:ext cx="837039" cy="836771"/>
      </dsp:txXfrm>
    </dsp:sp>
    <dsp:sp modelId="{5BF5E001-5BC3-4847-B7D9-2A1A87788BA4}">
      <dsp:nvSpPr>
        <dsp:cNvPr id="0" name=""/>
        <dsp:cNvSpPr/>
      </dsp:nvSpPr>
      <dsp:spPr>
        <a:xfrm>
          <a:off x="2355048" y="835991"/>
          <a:ext cx="323825" cy="323820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1E924-783F-4565-B7D3-9F65D98E0D3A}">
      <dsp:nvSpPr>
        <dsp:cNvPr id="0" name=""/>
        <dsp:cNvSpPr/>
      </dsp:nvSpPr>
      <dsp:spPr>
        <a:xfrm>
          <a:off x="222562" y="2554077"/>
          <a:ext cx="585377" cy="585393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361C5-9D96-42CE-92F9-68E33F962435}">
      <dsp:nvSpPr>
        <dsp:cNvPr id="0" name=""/>
        <dsp:cNvSpPr/>
      </dsp:nvSpPr>
      <dsp:spPr>
        <a:xfrm>
          <a:off x="4231397" y="466931"/>
          <a:ext cx="1183751" cy="1183373"/>
        </a:xfrm>
        <a:prstGeom prst="ellipse">
          <a:avLst/>
        </a:prstGeom>
        <a:solidFill>
          <a:schemeClr val="tx2">
            <a:lumMod val="50000"/>
          </a:schemeClr>
        </a:solidFill>
        <a:ln w="762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300" b="1" kern="1200" dirty="0" smtClean="0"/>
            <a:t>FEMA/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300" b="1" kern="1200" dirty="0" smtClean="0"/>
            <a:t>FEDERAL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300" b="1" kern="1200" dirty="0" smtClean="0"/>
            <a:t>AGENCIES</a:t>
          </a:r>
          <a:endParaRPr lang="en-US" sz="1300" b="1" kern="1200" dirty="0"/>
        </a:p>
      </dsp:txBody>
      <dsp:txXfrm>
        <a:off x="4404753" y="640232"/>
        <a:ext cx="837039" cy="836771"/>
      </dsp:txXfrm>
    </dsp:sp>
    <dsp:sp modelId="{54412C9E-03E6-49B9-A5FC-89ECB83B2E39}">
      <dsp:nvSpPr>
        <dsp:cNvPr id="0" name=""/>
        <dsp:cNvSpPr/>
      </dsp:nvSpPr>
      <dsp:spPr>
        <a:xfrm>
          <a:off x="3703420" y="1283966"/>
          <a:ext cx="323825" cy="323820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39B99-F8D4-4F5C-B703-81132FA39525}">
      <dsp:nvSpPr>
        <dsp:cNvPr id="0" name=""/>
        <dsp:cNvSpPr/>
      </dsp:nvSpPr>
      <dsp:spPr>
        <a:xfrm>
          <a:off x="0" y="3250699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135F0-2ED6-4049-B6A4-8E4804C6EED2}">
      <dsp:nvSpPr>
        <dsp:cNvPr id="0" name=""/>
        <dsp:cNvSpPr/>
      </dsp:nvSpPr>
      <dsp:spPr>
        <a:xfrm>
          <a:off x="2338261" y="2916674"/>
          <a:ext cx="234475" cy="234701"/>
        </a:xfrm>
        <a:prstGeom prst="ellipse">
          <a:avLst/>
        </a:prstGeom>
        <a:solidFill>
          <a:schemeClr val="bg1">
            <a:lumMod val="75000"/>
          </a:schemeClr>
        </a:solidFill>
        <a:ln w="762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6EA49-32F4-4C78-86BE-C2D068099D8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06A5E-CA3E-42FA-A90C-9442E5753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47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0E290-6BF0-4A32-8A18-8B82D8B1E0FE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9C01E-B889-4079-AC42-7F26294A4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EXCEPTIONS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smtClean="0"/>
              <a:t>Public Health Emergencies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err="1" smtClean="0"/>
              <a:t>IncidentMedical</a:t>
            </a:r>
            <a:endParaRPr lang="en-US" baseline="0" dirty="0" smtClean="0"/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dirty="0" smtClean="0"/>
              <a:t>Incidents</a:t>
            </a:r>
            <a:r>
              <a:rPr lang="en-US" baseline="0" dirty="0" smtClean="0"/>
              <a:t> involving non-local agencies with jurisdiction (FAA, NTSB, FBI)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smtClean="0"/>
              <a:t>Public Health Emergencies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smtClean="0"/>
              <a:t>Incidents outside emergency management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COVID)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smtClean="0"/>
              <a:t>Public Health Emergencies (not same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baseline="0" dirty="0" smtClean="0"/>
              <a:t>Incidents managed outside emergency management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COVID)</a:t>
            </a:r>
            <a:endParaRPr lang="en-US" dirty="0" smtClean="0"/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dirty="0" smtClean="0"/>
              <a:t>Waivers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dirty="0" smtClean="0"/>
              <a:t>Incidents with federal involvement or oversight may be treated differently (Biocontainment)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dirty="0" smtClean="0"/>
              <a:t>Incidents that occur elsewhere may be treated differently (</a:t>
            </a:r>
            <a:r>
              <a:rPr lang="en-US" dirty="0" err="1" smtClean="0"/>
              <a:t>eg</a:t>
            </a:r>
            <a:r>
              <a:rPr lang="en-US" dirty="0" smtClean="0"/>
              <a:t> NDMS)</a:t>
            </a:r>
          </a:p>
          <a:p>
            <a:pPr marL="979488" lvl="1" indent="-342900">
              <a:buFont typeface="+mj-lt"/>
              <a:buAutoNum type="alphaLcPeriod"/>
              <a:tabLst>
                <a:tab pos="979488" algn="l"/>
              </a:tabLst>
            </a:pPr>
            <a:r>
              <a:rPr lang="en-US" dirty="0" smtClean="0"/>
              <a:t>Note:  While foundational concept is the same, there may be variation in implementation across jurisdictions.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VARIABLES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Community</a:t>
            </a:r>
            <a:r>
              <a:rPr lang="en-US" baseline="0" dirty="0" smtClean="0"/>
              <a:t> Emergency vs. Natural Disaster</a:t>
            </a:r>
            <a:endParaRPr lang="en-US" dirty="0" smtClean="0"/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Location</a:t>
            </a:r>
            <a:r>
              <a:rPr lang="en-US" baseline="0" dirty="0" smtClean="0"/>
              <a:t> of impacted area – “ground zero”</a:t>
            </a:r>
            <a:endParaRPr lang="en-US" dirty="0" smtClean="0"/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Facility</a:t>
            </a:r>
            <a:r>
              <a:rPr lang="en-US" baseline="0" dirty="0" smtClean="0"/>
              <a:t> emergency vs. community emergency</a:t>
            </a:r>
            <a:endParaRPr lang="en-US" dirty="0" smtClean="0"/>
          </a:p>
          <a:p>
            <a:pPr marL="1028700" lvl="2" indent="-392113">
              <a:buFont typeface="+mj-lt"/>
              <a:buAutoNum type="alphaLcPeriod"/>
            </a:pPr>
            <a:r>
              <a:rPr lang="en-US" baseline="0" dirty="0" smtClean="0"/>
              <a:t>Insurable expense</a:t>
            </a:r>
            <a:endParaRPr lang="en-US" dirty="0" smtClean="0"/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Exercise frequently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Review and update agreements regularly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Maintain relationships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PRECEDENT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Test assumptions regularly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Exercise frequently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Review and update agreements regularly</a:t>
            </a:r>
          </a:p>
          <a:p>
            <a:pPr marL="1028700" lvl="2" indent="-392113">
              <a:buFont typeface="+mj-lt"/>
              <a:buAutoNum type="alphaLcPeriod"/>
            </a:pPr>
            <a:r>
              <a:rPr lang="en-US" dirty="0" smtClean="0"/>
              <a:t>Maintain relationships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522288" lvl="0" indent="-342900">
              <a:buFont typeface="+mj-lt"/>
              <a:buAutoNum type="arabicPeriod"/>
              <a:tabLst>
                <a:tab pos="979488" algn="l"/>
              </a:tabLst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9C01E-B889-4079-AC42-7F26294A4A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3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9C01E-B889-4079-AC42-7F26294A4A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9C01E-B889-4079-AC42-7F26294A4A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5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8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7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4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1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2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0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0D6D4-B326-4C00-9883-0140D5F9DF26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E6D2B-6596-4B4D-ADD2-1297B56D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3.googleusercontent.com/gwYx_mSlU9f-uhF_oRLwGEq7AMKaQGmyfjaypdnDXPE-XT4jTr3uZDyujlMTMzaEhoWwRhqd8RGGF28Qo7RMxpAziYsU8NQ4Bl2ptv-Ua1EipjuzMpwpghykXn3c5mFKaeI3WNBIq2U2a_FBnMSfMshXUOSTUyLlTYiGH7QGx7h4AD9KzAZcuYOWNEJAedpYIFVD2HEnbHDteidYZvanP_tJgrtnBrb4ZpDcFlp4Txcejk_EQv2ouMyDnKPwKuBZ_r5tCjptyZIm_Ap2uJzOuxbufUUxgRFv0DakYTLO9c5hGRNovxGtSyDWyn2ypfVAU4-sEpI-9vaX4Qvk6m1jQHnlFk_mHoBVbjd8kOhHkAHgnqFis_OVppma-D885heWLoEQqtwtFnCIiP_4ETcfJVqKSik3ndENrX2iwFHUNTDp1meb3NwlGGMQZlJ4ooiAqnGy8ZNVFYzTGBoJvy82bub65mlcuYJL4z4uucUiPFmw-9tPf8v7M1GLTbblbvvar10Z88nQZos3VvhBWQd0MLX-iIvlLTwpT33rqlzaFJRo_kn4_8b02qLrRUMKwFxY13gY0rJciSk729NfZelpxoAf_D3Aofbqwit0yxhqRvuTV1u3dv5vTyAv5Du1Lw0ebDTfLGB4TVp6AdJGQ-UMofuESH1U7FBk02KLTVpuMMTn3njjY-ljkMGRV-c1x9OFYDE3S8toiYcXFbSHTnGu7VeBFmEIYREJenURSJASGsCdP8_e=w1010-h757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54674"/>
          <a:stretch/>
        </p:blipFill>
        <p:spPr bwMode="auto">
          <a:xfrm>
            <a:off x="0" y="2081986"/>
            <a:ext cx="1476261" cy="389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25145" y="656"/>
            <a:ext cx="5056707" cy="59769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68211" y="2844542"/>
            <a:ext cx="43705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Orientation to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Emergency </a:t>
            </a:r>
            <a:r>
              <a:rPr lang="en-US" sz="3200" dirty="0" smtClean="0">
                <a:solidFill>
                  <a:schemeClr val="bg1"/>
                </a:solidFill>
              </a:rPr>
              <a:t>Operations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in Douglas County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Whitney Shipley, Assistant Director</a:t>
            </a:r>
            <a:r>
              <a:rPr lang="en-US" sz="1400" dirty="0" smtClean="0">
                <a:solidFill>
                  <a:schemeClr val="bg1"/>
                </a:solidFill>
              </a:rPr>
              <a:t>, EOC Manager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Douglas County Emergency Management </a:t>
            </a:r>
            <a:r>
              <a:rPr lang="en-US" sz="1400" dirty="0" smtClean="0">
                <a:solidFill>
                  <a:schemeClr val="bg1"/>
                </a:solidFill>
              </a:rPr>
              <a:t>Agency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r="23799"/>
          <a:stretch/>
        </p:blipFill>
        <p:spPr>
          <a:xfrm>
            <a:off x="9459685" y="1997410"/>
            <a:ext cx="2732315" cy="395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37" y="1997410"/>
            <a:ext cx="2497875" cy="39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575273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" y="232884"/>
            <a:ext cx="5134247" cy="638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7533" y="5341915"/>
            <a:ext cx="554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Similar process and priorities are applicable at the community level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6241002" y="401713"/>
            <a:ext cx="5655074" cy="4842547"/>
          </a:xfrm>
          <a:prstGeom prst="downArrowCallout">
            <a:avLst>
              <a:gd name="adj1" fmla="val 24267"/>
              <a:gd name="adj2" fmla="val 32150"/>
              <a:gd name="adj3" fmla="val 25000"/>
              <a:gd name="adj4" fmla="val 667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Patient Level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Personal Protection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Scene Size-Up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Primary assessment, immediate life-saving interventions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History taking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Secondary assessment/interventions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Continual reassessment</a:t>
            </a:r>
          </a:p>
          <a:p>
            <a:pPr marL="342900" indent="-342900">
              <a:lnSpc>
                <a:spcPct val="125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Transfer to definitive </a:t>
            </a:r>
            <a:r>
              <a:rPr lang="en-US" dirty="0" smtClean="0">
                <a:solidFill>
                  <a:schemeClr val="tx1"/>
                </a:solidFill>
              </a:rPr>
              <a:t>care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2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3" y="608408"/>
            <a:ext cx="11373724" cy="5847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12192000" cy="710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Response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8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79822" y="391321"/>
            <a:ext cx="5298831" cy="867508"/>
            <a:chOff x="351692" y="270399"/>
            <a:chExt cx="5298831" cy="8675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0902"/>
            <a:stretch/>
          </p:blipFill>
          <p:spPr>
            <a:xfrm>
              <a:off x="351692" y="270399"/>
              <a:ext cx="1942002" cy="86750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42525" b="29678"/>
            <a:stretch/>
          </p:blipFill>
          <p:spPr>
            <a:xfrm>
              <a:off x="2059230" y="490105"/>
              <a:ext cx="3591293" cy="49566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90503" y="177804"/>
            <a:ext cx="11785599" cy="648604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utoShape 2" descr="data:image/png;base64,iVBORw0KGgoAAAANSUhEUgAAAQAAAAEBCAYAAACXLnvDAAAAAXNSR0IArs4c6QAAIABJREFUeF7svXl8VeeZJvh8916tCC0IJBASSGhFCCEh9t14X+M4wUlldRybytJVle6p7pme6T8y88f09K+mulOTquqUK7GTOItjnJSTeDe22XchJEBoBSEJIYEA7fu93/ye99wjC1mgc66urhbul58iDOeee853zvd+7/I8z6sQHNN/BpJ3RSAxLBaOiHnQegHcKh7QsYAjFg4dC61iAcRAYS6AyM/+6DBo5QK0C4ALCk5o5YSCQ25ewwOl3dBwAxgC1BCU5u9+AD2f+dHohFJtgKcdHvndBqg2OPUNKHUdnt6baOlvQ+Oe3uk/uff2Fap7+/an/O4VsMOJ5AUhSIwLRb8nHCE6HB5HGFwqDNoTCu0MlQWtPNGyyLnwlYqGVlHQiIJCFKCjoNQcOU4jHAphgPyEe3+HQMMJgIveCa2dUIqL33z+Glp7oJRpBNxQYgwGAdAI9MlvjX4o+XMPNLoAdMtvxR/dBa07xBAA7dCeDkD3QDkG5GdI98Ph6Ue/ux/OiH6EunneQRS/NCQmKDimZAaCBmBKpt380h0uZC+LQHhoNBx6PrQ7AUothEMlAJgPLTv9PGNnVxHQHi7uEIA/ygUN766ujF2duztkV+efP/2ttQNQCvwftIJW3ueuvb+VsQCV1vw/8H/QGkp5APCHxmDkby7aIWjtNrwFeg30GDAIjUGvkegFPQXgJhRuAuo63O5W+S0/zutAXxucod0ofomGJjimYAaCBmDyJ12haLcLva4whPVGYDAiHM7BCChEwqm4c0fD44mDkgWfAKUToZEoBgAqHgpxAHd5Wfhc2DNg0DDQe1Bd0LgF6BsAWo0fLn6PYQQ0DYOnDR50QusehLh64RnsRX9ELyKG+oPeweQ/6qABmNw5VsAuB4riojCkE+HAIsCRBIdnMTSSAbUQABf5XIBxOsKgEG78VnThQ6ERCgUXuIsrc+ee3Iue8Nk1vQd4oMU7GAAwAK37ATUAxVCCf5bQgh7CLUA1Q+sGOFQDPPoKPLgKl2pB8a0uYA89j2CIMOGHMvYJggbAnxNbtDsEXUPhCAuNgIPxuHsOnK65UO54aJ0E5Vgkv6EWQ+lkaJ0IJQm8CH9exow5F3MK0B1QuAat6gHVCOgrgG4CcBXafQMOTxcGXV1Afzf6Q3oR5eoLhgz+e8JBA+C3ufyhA0VNzMIvgocLHEsAvRQKqcZOz6y9uPLc4SMAHWns8joUUDPEtffbZJknYtKRXoKRWARYNegFNJOLNAwt0LoOStfBo+vgRAO0qxnFSZ3AD+kZBMcEZyBoAHybQAXsdiHXFQb0RCE0bC4UM/SeBVA6BUqlAFgCjaWAWirxPF17I0kXHOPOgCQXB7y5g8vQqIPCJWjUw6GvYIilRncHnOhEZ38XQgf6UL6HScigURh3bm8/IGgAbE6YcfjuECxDJOZKXJ8OB7IAlQ2tufCZvGPJLhLQRmmOO72GY7ju7tN33kMfMnMIJg5B625AdUPpDiOpiEYoVQmPrgaGajDgaIbu6EL5HuYbgsPGDAQNgKXJ2uVEUVwYPINz4AiJhltKc/Nlt4cjHdCZYgDo/nPRK8XafXD4fwZYLuwBdIsYAE0DoGokgej2XIMTNzEU0gF0d6Osrw/Yw2pEcNxlBoIGwMrrUbSb6Lr58Og0KJ0H5cgC9DJotVCAOBoMAeZC63Cpz5sIOyvnDh5jfQYEsUhMgmbOoBNQnYDukioC9EVoVQWtLmDIcQmqqwVlr3ZbP/m9eWTQAIz53He4kLsgHJgThXBXnFGfRzIU0uFReXAgU+J7ifsJppkh5blZ944PA5faocBcQS00yg2vwF0PB1qgHG3oGupC5cVeYB/zBMExYgaCBmCs1yF3VxTCoxdCOzKh1GpAZ0OpZEAnSHyvtYG5N1B5hNAF53FKlhUNgKAEjNBACfCoA0pfAxz10LoK0KUYclejH02ofJm4g+AIGoDR78AuJ/LDw+EJi4LDEwunk659GoDlUCgEVAa0JkyXSb1pORxKweFQcDodcDocMP+bfyd/JhKYdkp+kwRwu80S/C+Xk+ZvDY/549Hw8EdruD0euN2e4f+elhNhGIQuKHUNWl8E1Blod4VUEYgtGMBNOPq7gjkC79Y1bR9iIC8s/+tzgLAEOJABBwqMha/SvPX7OIN0I8i8aVnG4+J2uRwIDQlBZHgIwkNDEBbiQmiIE2GhLoS4nAhxOsU4OGgcvAZimBGgYSx4Dxe3scgH3W4MDrnRPzCEgUE3+geH0DcwiJ6+QQwMDmJoyCOfmaZjCBp9UGAOoA0aLYC+DIULgCrGoKca6L8WzBF8ygabps9x0i7LgdxdLoTOiYTHFQeHWgSHXgY4cqB0IYAMI6Ov6OpPyeBu7XI6EMrFy8Usv50IdRkLO9T7dy4X/+xEWEgIwsM+NQD8dzECocZneC7+3G4ADC9geMf3GoAhtwf8GRgawsCAsfgHRhiAvv5B9A/SELgxNOTGAH/kGO/vIcN4DPLvhtxyLn7HlA2DsUiPoAZQpwBdDg8uwaOvwjF0CwPdPfcqjuDejF1zd4VCRUchAkvhcayBwkoAOYLPF2iujgIUgTveGD+wr665+OeEhyIueg7ioiMRGxUhv/nf82IiER8dhdi5EYieE4GoyDBEhoeKUTBCALr8XOxGWDAyBJBdX4iBHCPYwIYlkDBg7BDAA7dHi3fAxd7TN4Cunn50dPeirbMXNzq6cLO9Bzfbu3Grs0f+rq2zBzc7uuXYKTYCpkdAyvItKDQCqABUGYbcxRhiAvHexBHcSwZAIfW5MES5YuDQC+ASMk4OlFoDqFxopHqZdwFb7bLDc6cOdSEiLAQRYaHym4uZP9FREZg3ygDwv+fFzJG/j50bieg54YiKCJPdn65+IAZ3d3oBXb00AH3DC52Lf6QBoCGgAejo6kV33wB6+dM/KJ9lONE3MCQhhttNRHAAB8FECnXQOA+lT0F7KjGERnjUdbS1d6BxD8uMAb2kAN79bV91rxgAg5VXODcR2rECTrUKWq0RFJ+HyD0p5wUUwMOdmYucCzlh3lwkLYjF4gWxSE6Iw8L50UiImysGIDyULr8ZAhi/5b9HhAA0JJL4cwTmcTIpyISghAq3hQBGGDDI0MEbFnCRt3f14vrNTly90Y6ma2242tqO5hsdaLnZida2LnT39kvuIWArTusBQRZSuMSgKdcCnmK4HaVA33mU1rcA+wgiCtglBQ3ApMzALic2IhTtc2IQ7qLIRgY0CqAcBVBYBSBpsiG6XJKM07mQucNHRoTKjj03Mlx28PmxUUiMj0bSghgsXhCH5IRY+e8FsVGYExEmi3qmsIBHP0IJJTxaPAUu9GavAWgaNgAduHazU7yEzu4+Oa6ndwA9/QPiGdC4TOoKNIBF5A9chcYZaF0K5SiBHqxFv6cFMd3tOEo68+xFFAZmy5iUxW3hpBt3RWAoaj60MwdutQUK+VBq6TANl/JZBPJM0grj5DLpNjcyTBb14oRYpC6KR2rSfCxbPB+J86JlkdMojAwBJIsfaiTuJFKfoTADM/FHT4ELmm5/b/+ANwQw8gidPX1oudGBi1daUdfEnxtovNaGlpsdkmOYVM9ALlBRu6APWrdBqRZo5gN0GZz6EJS7Aq6uVhydvdqGs9MApD4XLrG+Sy2CS2fAw9Ke2gIgazL590Y5ztjtucszPjd3+UULYpCcGCcGIC1pvvzEx86RDD0Td/fikITi0BButHXjUlOr/BgG4BautnaI19De1SN5hu6efvQODEp1gV7FJI1eb5KwClofhsN5BlC16Om7io7u9tmYG5iFBkB4+YkYGloJh7MQDmyAVlleSi6VdyaNf8+4nIt+YXy07PBZSxKxPG2RLPyYqAjxBCIjwsDsPnd+lulmsos/0UVohggsMzIPwERhT2+/hAIMCa5cb8OFS82orm9BbWOr5A7aunrEm5ic4aUhG1qGrVC6GlqdhNan4ekvQ2lv82xTKJotBsCo63si5iIyNAFakZ3H8h5hvIUitDkJmH266GGhIZgTESoLPz7GiOeXJMZh2eIFyFySgJzUhVg4P0a8ApczMFn6yVkcgTur6RkwSVhZ14wqrwFoaLmJ5tZ2r2fQi65e5goGJRnp32GCFihVhlJoXQKFk9BDleh1t8DR2zlbcAOzwwCYdf1wJ0k62wAufAHzUJmHdX3W9P2O2aebzwWfmhSP3LRFyFqaiPTkBVjoje1Zn6dhYInORN/590WdnWczPQPmDJgj6OzplxDg2q1O1F29garLzSirviJ5A+YP6DH4dwwbAJYDWSloEhCRxmm41T643dWzBTcwww0AWXu54XANLIDTuQwOTyG0YzuUXjEZ2H3u+FzMzOCzfMfFn5IYh4yUBWIAMlISsGThPIn7g8P/M0DQEcuI1Y3Xcba6EVX110CvoOWGUUno6ukTnIHfPQIRJGFIgPMAPoHHUQK3+yKGQq+jvLxvJrMMZ7YByP1eFEIGk6DUKjjwAJRmsi8JWsdNBnafC3/R/BjZ6dcsX4rspYlSv58fFzUMyDERef5//YNnZAKQVQRWBwRbcKtT8gSVl1tw+kK9hApXr7eL1+DnNCF7IPRDKaoRXZGwQGEvhnQpBkOaUP7PbJIyI8fMNAAZfxWGyMEYhHiS4dEr4MBaQN0HgOo8fkvyEVzDchxd+fjoOWAmP3XRfOQuW4Si5UvF3Y+PmSOAnuAI/AywjHijrQu1V66j+EI9Lly6KpUEGoEbxBb09GOASEOPv3IEplah6A7sg9Yn4FDnMdjbiJ7YdtT82N+xyKRP6kw0AAp5LyQgxJkHpYsAbPbSdhMEwy/ae/4pnHNhE6iTmZKAdXmp4ubTxU+MjxFcPnMAzPyb9fpJf1rBL7htBoSwNDgkOYBbHT1oudGO+uabKL94FcfP16G64ZokDAlB9sv4VKuQugPXAE124WEMeU7Bg/M499NrMw09OJMMgEL+1yMxFBGPMJ0Fh2MDtF4nCT+FJO8DntD9mCQcgnIYxy+Mj0Ha4vnIW7YI61akInNpokB0WcILjuk3AywlElnIUODE+Tqcv9iEy1dvCKaAvASiDOkNTJyZaAqRqCZAF0PjJIBjgKca7oFWlL1KiXM/RyGTM98TWjCTc0ljnlVh1y4HKmOWwIkNUI51UFgDrZdBKbbO8mb5R6lc2LxAkmm46zOxtyorBfmZyViZnoSli+KFgcccgIHQC5bzbE5tQA4fchv6BcwBkJlY32J4A2XVjSiuqEf91ZteZuJEtUJHVAmEXaguiiGAOoFBz1GUtdfPFLzADDAA3oYbamgh4MyDh7G+LoJirR/x/nizyKenO093n6Cd7KULUZi9BHnpSchakoD4WPbzCI6ZNgNkJtY2Xse52iacunAZFXXNaGy5JWEBwwaGD34a7H1YI0bAoz+BO+QsQtwzooHJNDcAP3QgtS4UMSHpcEqSjzs/ufsp3tbYE/bF6fbPi46UhB53/M2r0pGdulDIOHFzIxHl3fX99KIETxPAGZD8QE+/0JVZMai43ILDpbUoq2pETeN1KR1OPBwQZ59t05kXYGuzc9A4Dg8+RvtgLepSB6ZzF6PpagAM+u6K6BiEstOOkyo9D0MpynUx3mfjDZ+HGeszu8+Ynvj83GVJKMxJwfq8NEn0MRxgFSA4Zv4MCHV5yCOYgeNnL+F0ZT3O1zYJ7+B6W6dUC/wjWKIpVd4kzELo96DdJRhQDTjf0T5dQ4JpagB2OZEMpuCzobjwGfer5YZMlzTSnJBSjxnrE7iztTADhVkpAuIhW49iG8wDDItozvz3/56/A1PhiNWAG+3duEIwUcM1nKlswKEzNeINMIFInMEEx6DRs4BGQFOe/Bg8+gM4m6tQHN4/HWnF080AGDt/lisOEZEpcIpc1+PC4Zf+ehNT5WW5zijtzcXSRfOwKjMZ21ZnSaxPEQ4m+YJj9s8Ak4QkFtELOFhSI0lCQowZJpjyZROahU+Rg2eg1TtQOAWgHsW3bk03T2CaGQCvPLcrLAfAI4Aydn6tF/oD2UdcfkriPKzKSsaOomyszFgsQhys6ZODHyhJrQm9XMEPT3gGRNJsYBBtHT1iCM7WXMEnxZUorWoUHAHpxxMcJnKQasQVgOMoPIPvwT14YbrJkU8XA+Dd+ePiEOVhx511gHocoGqPmmc02vRt8AbDwyiuGSmxPXd7wni3FmYibXH8Pc3H921GZ8+nRP58yC3owYMl1ThVflkqBpebb0rikLDjCYoZG/oCUKVQ+i143CfQ7apD1fTxBKaJAfDG/PHxOXB6HoPSmwTdB5UIgDhbn/T4TUUe4vVX5yzBmtwlWJubKvH+bJDcmj1LcWruxGQddvf1o/VWl+QFTpbXCaz4dEW98AxEkchnSM+wvkALgAvQ6gjc+h20Xq1A0/TICUwHA+DAim/HItSVAuVZB+V4CpocfnDnZ8LP9hiW4vKKc1CUY1P+MsHvr1iWJCKcwRGcgdEzQBQh0YPFFy7jSFktKi41i3gpcwYGgtDnOTOVhqg7+Ed4BDBUj/M/awNEk3DKxlQbAAcyHg1BTEoWNB6BAnd+1vmTJkLqMUk83Ol3rsnG2hWpIsxBxd3oqHCJ94MjOAOjZ4B5gY6uPpEkq7h0FSfLL2NfcSVqGq5LzsB3mvEwiYglwrOA5wiU4z20N1Sh5l32NZwyIzCVBkChaFc0PFGL4QxdA4/+nPThm0APPtHkczqkeQbjfbr9D25YLtl+ynQR1BMcwRkYbwaoK9Dc2oGymkbsPVGBkop6qRIQODShlmisDkjPQpTA4fkj3O5TcIRcQfFLHVPFHZgqA2Ak/VbFpsOpH4RSmwHFxZ8ykWw/NfO5yEnXfWRTnhB4iPBLiIuSXZ+CncERnIHxZoBy5Nzxr9/qEtUh5gXePXJOyoYMB9j7wMdhVgcaAF0iwqNu9SFK22qnqjw4NQagaHckPO4FUIqY/s8Biqw+nxF+FNakuu6COJO6m4ZHNq4QdB9LfyTwBMfsnQETzstmpXTT2Zikf9AQD+nuJRVYS08GirEKtDvE2vtAYhG9gfJLV/HukfM4ce6SJAopTUaY8QTUiTsA3QTgBLTjj9CuYjgGr6P4JbIIAzqmxgDkfSsFoa6Nxs6PrYaQh+8IP+7uLPOxvv/k1nzJ9KcsjEPc3DnSNTcI6Q3oOxXwLzMNABdlZ2+/KAcL4u96Gy5dbZVMfnLCPKQtikdmcoKIt1oZJoSYVGLCiE+er8NbB8tQWt2Imx090t/Ax8EP9hodiXBQPIGBoaM490qDj+fz+WOBNQAZj4Yhcn4MXGF5UI7HoDWNgCHZ7cMwk32M75np37hyGR7bnCcJP7NRpg+nDX5kms6AWbYb8nik83Df4JBoAPb09QueXxqVdvXiVmc3Wtu70dTahotNrfIu5KcvRmFmCtbkLEXS/Fhbd2gKj1Rcbsa7h8/haNlFUR9ihUB6G/quONQKraug1FFozzvQ7rPobO5AzbsBUxYKrAEo/NYCeFQenI6NgIMYfzblnAsFn1h9pmJPYXaK7PxrclOFzstOuvey3r6tt3sGHWwCd1i3565MV/xKaxvqmm8I7bfpRrtoBdIgSAgwYIQAi+JjsDU/A5tXpmND3jKkJFBCwvpgaEF3n+dmhYA5gbcOlKGkskGoxYQP+zQMFmEnNMqh9Htw66NQ7vMoeeW6T+fz4UMBMgBeiK8KzYLLcT+ALdKcU2GxD9csLn1oqAtJ82OwMiMJm/LTJenHRhxBl9+XGZ0enxmO5T0ag242GXWDTUO4y0uzEEqEsxtxt7HLiwG43obLzTdQc+W6tBNjc5HRpJ5lSfPxwJrl2FGQhc356ViSSIiJ/WGGBFQceu/oeRwprRUYMeHEE/IENK5I3wHgENz6I3j6qgMFGQ6MAcj/+hyERCwE3OsBx7PQWAMlEF+fgD4RXq2+1TkpeHp7gcT8SQmxkvALsvjsv9jT5RM0APzhoqdLz12+tb1LFjkXOBf6leu3cKurRzLxRq9BIwSggWAn4rFovYYByMH2gixsyc/w2QCYrEJyBZqut0lO4I/7z+B0xQQ9AeYDtL4JpU7C43kdQyHHobpaUPYq5cgndUy2AVDADieKspjhXy1NO5Qmxp9qPrYbdZjZfqrzkshD8Y7HNq8Uee5Atsee1CdyD5zcdKkp4WUQc7jLDwzv8lxgjOVvSixvGAAq/9IAsMW4yH7bQOX5ywCYj8Zsj151uQXvHD6LQ2c+9QTY69B+dWD4btiK7G14cADKXYKS2iuT3aZ8kg3ADheyl0VgjqNAdn5F1x9LobQ3C2NPvdfM9jPm//x9hViXlyb6fTFzIsAz+UkM+B5YglN7i9It2NsPkBl7tgBruHYTl67Slb8myTVpFd4/IOU2MwTgTu9L4w9/GwDDU4GRE2i5hePnLuHf9pVIToDqxPRM7A1TZBTtUKoOGoeh3a+js+8Maq70TGbjkck1AAXPxcLlTIPHuRkKXxJevxIBT2uFWO8smgo+zPYT5LOlIANPbM3H8tRFwZjf3psWkKPNWF5iZq90Nxd8D2N5afXVh/Zu/vQK6840AEzmUZzjWlunLCIm/fwxhnMAhVmSCPQ1BzD6WsycACsCLA8eKq1F+cUmMWA+KgwNQaMPSpfCg9/B6TmE/t46nP0NG5JMyphMA6Cw7sVMuPEotNrmFfJcbOj2w5bWFnn6lO8ipPcL96/GxvxlIuNF6e5gzD8p78WETmrGymzc2dHTJ7vi9fYuNFy7JUAa05WnATBDAGbSh2N5AdlMiHxz2/XTADy0Nhc7CrOwiVUAH5OAoyfFvE/qChAqzPLg7z8uQWl1g2gR2lYY0vBAgTd+BVCnoPRBKPd7OPVy9WTxBSbHALBzT3hvLMIca6DxJSis98p52aLhGaw+JcANdtplzP/MztXIy0gSNFdQnntC63TCHzZieUNvb8ALnzUXMXd5Ln6J5Tu6cb3NMAA1DddErrvllpGxD8RIX7wAj6xbge2FWdiwIs12GXC8azTlyKkl8IdPSnD4TI0YOnYtYj7ARrrC+1XUFsRVb6+B1+FwF+M62lD38wkrlYy+l8kxAPlfTzDAPmoLgMcB0fOj62+LhuckxDfEJRTep7avwuaCDCynYm9cVLDb7nhvZQD+nS8+XXVR3u3qRfPNdqnJU2CjtqkVLV6Jrb7+AYn5e/pYzuuTujkTfxMA0Ni6O6L/HtuYJwZgXU4qFi+wBwQa78tMQ0juQOXlZhw+U4s3950RajFzGG6PbRPg1RbEBQBvw+M5DPfAWZS9ys5Dfh1+NgBeGe/40Ex48BAceutE6v0xURESr21YmSauP7X6g3Revz7/u55Mkl30PYm8G3JL6a1/cFB2bi567vBE3xmxvGEA6N4zmVfbdB2tbd3wLSvu+z0yJHQ6HSLvRi8xMixUqkQMAbj756YuwoJYW46o5YuRkKe7T5KBb3xULCFBQ8stSRb6NLTwBU5B4SCg3seNgWp/y4z71wCkPheOBYjFUMg6OPB10fSDCHvYlvSi68+efA9tWIGtBRlYvXyJqPYG5bp9epV8+pC5swlPvrtPXHmCby633ERVQwvqW26JkCYNgamzxxBADEQv0Xi+lMR8ulT5EBe/qfjMytCCuLlIXhCLvLQkbFqZjpwlRr+HyWrtZiQF3Wi81obiiss4VFKD94+VS9hjvzQot0Ry0E1AH4MHr6J/8AR6/BsK+NcAEOqrnDlQaju0ehbACkAru/U59uZj3E8Fny/ev1povWzLPXdOkM/v+/K48yfNujZdeonl+7nLG/h6ieW9uzw77ooBaDYMAGGx/DuW5gI5uDlQ9yHEaezyBIbNjQgTVedo/syJAL1H0wAwCZi9ZCEWzosOiPgr0YrkIbA/4e8/Oi0SYzfau+zPk5RTFJ2w89D6dSi9H9pd4U+osB8NwA8dKLyaA4fnc9DYDqXyRc2Xw2aBnhBf4voZ89+/Nkfac4WHBVV7J2uRcfcmEIcLnnV5gm1IojF+6Mp3SazPuL1vkMg741h+xscY1+db4asUFuKUXTx2ToRsFFR6ykpOkMpQ8oI4xM6NQIjLhfBQ1zANmMaBOJJAAMbEG+oflCalH5+sEKDQqfI6NLW227tvs56qVDM0SqE8++Fx/wklr1T4qyrgHwNgZv1D1VpAfQ3QdP1t6/ib7huZfY9uzpOsP1V8E+dNqBGQvUmfhUebwBWjLm/g67mYjV3ewNfTxZdYvqtHXlQufibzSKcVJRw/luXGm2Kz+iOxPHf50BDh8nPRyw4vu3y4lIFpAFIWxEm4mLowXvghZn8Hm/vOeJdl+9+v3ewQlWG2IyNikI1Kfeo7YCoJMRSA+jUGe0+ip7XdH6xB/xgAuv5w5Qq3X+EpALm+KPtI0m+hN+m3czUKslPElQtq+Nl+9277AF18LmDuSp09veK2X73RIRn7yvpmKc9xkbM7jhkCMIZnLG/8HYVsJnYNdj5tVn/I9qQ7nxg3F0sT54GufGZKorjybOZKr1BCgDAjBIgMDwPDR4YHPjiedi7R0rGGxmAvTlc24PcjkoI+9B3wKgkxFFB/hHYfgsNZjuKXWi1dyF0OmqgBMKS9VsZlwoWHoIj1l5p/sp0LI4zX4XDI4ienf/vqLDywLgfLkhfYOc09e6zpKfI3Fzrr8qZbb7DoPs3YM2HHeJQGgBn7ivpmwdozU03PIJCDC51YjuGMPWP5yHAjlp/zaTwvBmDhPKTRACQnICGOsfzMwYGQqrz3eDkOnK7G0bOXBAfhG9BJNwo2gFwBt/sDlHXWTFRKbIIGwEvzdYSthcPxvIH11wl2W3jR1eMuTxHPrz66DltWZQivn7t/cIw/A6YB4KInfl5i+c4e4crXNF4Td567PVVyuMhZyuvr/zQEYBKPn2XWP1CDGXvu3kR4xkZFSmv2JQnzkL0kUWJ5cvhpBBgC8N2gNzAnIhRREYzlXTMKB2LqCBAg9Kt3T0jPAZ9/cbu2AAAgAElEQVSgzhIKgKKih+DRL8PTf3KitOGJGYDs5+ciyrUY2rMNcDwnjD8lOH9b6ptc6LTwWwoz8dVH1onrTwCQ6coF6qWc7t9jQk/p0o/kykss393rrcsbOPthA3DFMABseUUarY/lKJ+mxuzPwOdIQVYu3DnhzNbzJ0JieVZ25s2NxPyYKMF80ADwXeAuTzd/NgxyGpgsLalqwK/fPSENSS9fvWEfH0CoMDTdtNOAfgXKcQBdQ1dQ+TKRgz6NiRmAot1LoDU1/bYDuA9KpUFrh52sPy+Ayr0PbcgV158MP+7+LPVwlwiOT2fAJNcYsXyf4OsN3bvrqLjcIlx5Ln4mmhjLmxRbxvHm3wVyPk3JNi567uaM3enGpyctQEbyAiTGRUvMzh1eQDveEIC/Z5KLP96cmlJmzLWcOH9JQoH3j5ajtoGbuY0xXBbUFwF8AmA/lDqI4pfqbZzltkN9XGFexF9syEo41C5Ab4VS5PjH27mQ0BCnxHurs5fgSw+twcb8dCRT2OMedf1HqtuK/JV35zBLdJKx92Ls+ZvlucbWNlxquo6K+hZRpmHMb5uEYuehjTp25C7P5xkWYmTsubPLDu+ty99uAOYjfXECFsREGcAub9JuApcxIz5KPAVbkx8pu4jX3j8poQDZkTTWNscNaF0NqIPw6D1oGzzrK0LQNwNAxF98aBw8ehMceB5Q66ERZVfbb150pPTp27wqA8/sLER+xmIBddyrXXrNcp0Zywv6rrNbADcE3tCVJ2/+ZmePEQKIkIYJ2ukb5sqbhsTmS2X7cHPxU3ad7nrc3EgjY78wHsuXLpKkLpF3cyPC5ZlKCBARJmEAj+eufy9pN5qJ2bLqK3jjo9M4XFojWoZkS9oahpZgF6CPw4OX4VBHcGPgli9kId8MQM434hEekgOHcwcUvgwgz84NmC8Ou/NuL8rG9tWZ2FaYiaWLbDkQdr5yWh1rxvLc5U1xDLroJMpw0Rs7fb+hfdfRjcbrt1BZ3yIYe/6ZO0kA83UitkJ33qzL023nAjYz9uZvGvSRBoBiLfOi5wgePzg+nQFShw+crsL+09XYX1yFuqYbRlXA/iSdg/a8Bo/eh77BClT88obdU/hmAFZ/OwPa8SiUogFgUw9bZT8zNiS+/5uPbxSsPzv43itQX8byxm7gjeXbuqQ0RNkr1uWpbkuyTe/AoFcRx8jsM9lnZuztPuiJHM8kHuN07t7E2DNDzxg+Y/ECqc2TXMPdnJ6AmbGn+09vjg1bgsnc22ffhAofLKnBL946itMX6qU6Y58dqRuhcRxQ+wD3ezj9sxq7z9mmAdjlRFEcU7PU9/ualP2MxR9j54uZBaaI59aCTHzziY0oylkyq3T8R6rbmovdULcdGN7hWY8XrH1vn7SgGjYADc1ovtkhoB3fm1HaeRrGsSYWg4uVi5a7PGN5AnGMHZ6JvIjbDEB60nwsS1ogu3wgILb272p6fkKqAkNDwhH4xZ+P4uCZahEZ5ftgcxBbzDZjh6A8v0JIx2kcxQCwx3JSwZ4BYEsvo4kHtf2+BYW1XqafLZ4/Y8OthRmS9d+xJlt2kdkUC5rqtqTPkh3HzDzRd+wuc+Fys8BrWaNnfZiJPsbyrN8zW0/3X2rEgYTeel18Qm6jIkJlQXOXX7ZovsiuiSs/d44YBCOWN0IA/tAroMEIajJaX7pmVYB9Bz85VYn9p6ukNMhSrc1BFlYPoE9A4WWoocNwdbXi6B7L/GN7BkAae4TkwaF3QKkvSmMPG0NUfdmlJWMxdj1QhC2FGYLhttqqycZXBeTQkZ1qTFUYWcS9RpcaWnRmeRnLE4TDBB4NQN3VVkHiMWMfyEFs/Ej0HXf5YeRdZLiAcrio470GgCU78udJsGEWPwjJ9u/TIiKzqv4aDpZU4429p6XHgI/6CeehsQda7wOGyu2wBe0ZgIK/zIRDPwHoHYBo+1Pu2/IgdpuJIjby+NZTm7A+L81Ws0bLXxSgA01XzkTfkfzB3Z3Clsza05WnECZ3dAJB5LjuPsHYT6zfvG83KKg6bwKP3ZOYd8lOSQQls9g3jzs/d3PG8zzODAFoKII6DL7N+d0+xbCQG8Txs5fw8p8OS3nQJ1VhaSyiT0GrffCot3HmX6ghaGlYNADDdf/VcKhveuv+7Opji6ZHuOfytIXYUZSNZx9cI0y/6TxGxvLSj85beqNbb6jh9EkMT7edSTvq3JFBxyYWVQ3XRCyDFt0HSSifp+XTXd4h3hYz8NzVjVje2OFNvvzi+bHSTYnAnNSF84Iiqz7P+sQ+eK72Cn73wSnsK65CRV2z4Dtsjg5okCdwEFr9Ap2hp1ETPwj8cFxZZWsG4FOln81wqN0ASPclUN9W7E9e/5Pb8qX0x8Qfd6DpPEwXn4uYZTrq3lHckiSa8rqrsttTIIPGQHrKe7Xu6drTIBBz75sopG+zYsqnm5BbGly679zhly9dKOo4XPxkz3FHN0MAGgWi70JdBoJ7qmm0vt39zP0UE4CnLlwWA0B58ep629J/RrdhDdKF/wUD7sPoi2hDzY/HjTGtGYCV341D+FAG3HT91ddE7MPGMMtIVPj55hMbROhDFH4ip4fCjyl95XazvzybSn7ai467PN20rl4agJ7bDAAJNtIcsj8w6rbmlIvuHZl0LoNJx13eZNDxt5mgI76eYhnpi+cLMIdceYJw6BlMZIwGGgUNxkRmExIWUkGIwiG/fPsoii9cNkRT7fZF0LoM0L+CR+2D21WDs/9z3H4C1gxAwXOpcIQw8bfDUPtBqp1b5gvJph5c+Cz7rcldGhBpJqvXaIpk9PYZdfmrN9sljq9uvCZsOu7ywqIbIJPOYNHRMNAr8K1+a/XKPnscs+2M5QWMExku6Dvu8tzhudMzYx83dw5CnI5hrryAduaEIyLU4MqTej2RYQKZeI5gX4aJzKTxWVNBiF7Az/98BIdKa9Byo0M6G9saGnVQ2C/JQM/gPpz5ed14nx/PABh8/4LYlXAK4m87YB/zz8VfkJWC7UVZeHpHAXJSDaWwQI1P1W21lNeYkGMSjsk4Zutll/e67Yzpm2+0o7rxurSpoiFgfzofO734fItcWKb2nYmvZ5Z+dCwfFxUpuzwNAMup/DOP4YP1987MeTNFQjhf9D4S4uYOs/b8/X0+T94dPmjImBuaB0x0Etk4GfPk63WzwxDlxBkKlFY1Srdjm+MGoKuhcQAe/BZn2s6OpxcwjgHY5UQyQpEQsxFwfF+Sf1DRdjH/XPBc+DuKsrAqKxkL423hhmzOwWcPN118qcv3D0hrabZvuni1FecvNYnIpaGIMyBtqU2tezEKXnXbQOHrzV2Vbc7DSayJCBWkHeWuMpITZKEzfIoKNxRxGLczpmeZju59RHiIeAgc/l6Q7NbLvAehrJdbbgiPf9uqTOHvzwRPgM+S3hyfJcMjzi29oenCOiWZ60xVg8CDaQgqL7fYe/fJEYCm1TgE6H/EtfajaLw7MOjuBiBpdyRiMR9hmm7/9wT4I629rPF0iQ5jQoou/7ee3Cw9/RLjo6XeHMjBBU8iDR8+d7DRBoDa7Yzvzd0hUNdmxPLkyhsZ+zmykCPEXafElQBtwkNF3dY0AJS2pkfFmvxkk6Y+VRrijGjc6uqVxX/u4hUcPX9RrvnhtblYmb5YsByRYUZO2OLrEahpFhebhp/U6XMXm8QLzFmSKA1CON/TBd/AXBM3poNnavDzPx2RxCDDTssQYT4waS2Gk9D4ZzjUfgCtKH7pjmyjuxsAdvhBWB6cjh1w4BlobQB/LD5hZpbpInLhP/+5zVibm2rwvL3Z5kC9AWeqG/DL947hdFX9sJCGhAC9AyKEKeq2VMSx38HF51vgFEomPjREdm/W4JcmxmNF2iJx5ZPmxyJmTri4qaYopknACZS6rVkFoQfFP9M7IheBwha/3XtCDGp+erLQudfnpkmVwcbr4fPc2f0gnzEZlacq6/HO0bPyDuwsysaa7KUiMTZdgGhSSRoYxInzlwUXQHQgS8nMNVkan6oIlwP4AzxqP9zqLMp+cseywt0NwMrnlyHE9aAAf5TaBGCJpQvxHsQWXmzrRdf/iw8UyZ+nYuw/U4X/6+dvY19JVUAXubjzDmOXN7whk0VnxPL0hLjrk2AzL8YwALk0AIvmyy4/1VUSLna6/WQp8sVkSEKFZvIW9nxSLKVQDiYf2XmHxothAUOT6TBMHgav93h5HQ6WVmPvqQpJhD6+aaU0C12TsxTEQ0yncb62CXv2FksugN2GWXq2OeqhcQTAPgwOfYizL1NAZMxxdwNQ+PwqOJzfkOSfVsugEGfnQqj088imFWIANuQtE6WfqRhc+P/nK2+JAQjk4OI3sfOMz7l4yKDjrkPpK2lUQUWcEJcB2vGSb+j2B8LFH28umIQqq70icT9fwoTYKOxYnS2hSfmlqzhefgl7iyvEO7hvdTY25KYhPyNZ7ms6DBotYjeKKy/jtb2ncOz8RUFnMqfywJocMQBb8jP81i7cX/fMkJRtxfYXV0pnIWoG2Bw3oXER2rMf8LyKkpdLbRoAL+tPezZAqe8CbPKpYwFlqXBvAlKY+f/64+uHuf7UcZ+KwYX/w5ffAj2ByRhyvw5vPzrRvQsVQVOzJm+KYNAAcLfMSl4gEFyGR2xgMV0UccwOQeSm0+3noid3gXFzaU2jeCyPrM9FZnKi7KJsfvnrD0+IR0A9v1UZyeJa895YomSmfSqGmfRliEIv5UBpDf7tQIn8mffIpOXO1dliAJjEpIDJdBrUc6RGwIGSarz6zjGpCNisQlEwog2aLEH8BKrlGIrD+8diCY7tAZD153EvgFJbAceLUJqc/xBAWRL7NBt8sLHH93btkAYfgjSbohdisg0As+68Py76hNi5SEuKR96yJKQtMrjyNARcMAbbLszbxoqKOCHTigVpJstY7uOfCWHmgmHS73cfnxKDwPsqyEyR+Jkhwt5TF3Cqok7gzyQRsQsv8wFTGVubuA56LwxVDpXVitYCKz0czLEwZKEB2JS3DCmJbF85fYbwRvoGpKHIP+3ZhyOltfLf1qXetBtQA5IMhH4Jqu8g0NaK4j9/Jhk4tgGg4k+EKwsOF8U+vwJgpZ3p4QtPmC9d/xc/v0V6/E3lmEwDwHoIFznLc9xJaAC4w6xcloTURfOl3ETjMBMGXzLSlpl4IhiKMT9DlettnfjD/hKc9+6g1ACgJ0APhrRmuthvHT4rLMg13oTg5vwMUC/AhB0H4v5NvAcrOiztHj5bg999VIwzNQ236StkpSTgyU35YgCYwGTCdToOIgJf+reDUhb0TS+AyED8BlrvR7+uwvmffYZvPLYByPtWCkKcW6AcLP89wDyPnQlinXrN8qViAJ7Ymo+spYl2Pu73YyfLAJhSWauzluC5RylsslTcXjMEMGG3M0URh64neQ6ltVdw4Ey11Mm/uGO14DbYI7C4sh4fnrwAQqa5eAqzUmQ3pUzZbz48gdKaK1KyYgjw9LYCrFueOsw/8PtDHeOEputP+bS3j57FwdIaCV3Y63CkvsKKtCR8+f41cg8sq5IzMR0HcQBvHSjDvuJKFFfUi+irzVELrfdCSzLwMM690jD683cKAXIA/Xlvk89VAGxB98gwe2LrSmH9FS2fetKPFQNgIsKYuOOwIsjBOj4X9/bCLPyXbzyGbQUURg7cMHc8fqMviDbu+HSLea8sRQ4OeQR9xh39zYOlwot4aF0u8pYtFveebvRvPjwpRoKIQ8b8TKZxHvadqcKxc5ek1MrE5v1rcrBlZQbWLl8qDT8ms8+DWf2iFkPLrU6cuFCHN/adxqmKy2NyNWi4vv34ZjEAvA9WYabjEJJQOUlClXj70FnRDrA5mqF1KRQlw/Amil9iU9HbxlgGQKHw+SIoF2N/8v4XAWqu1S/mrsgOPy88vVUUfxZT5nuK23qPZwAMkVKjTRU7zxIOYIWvP9UGwNzx+Gx8QbSxNs7MOFmMDGGo08+FSgj0nw+fFSFSAoDYj+/JTStFK+CTkkqcrqwXngSxC4+uXyGUYuZ9WBn4zd6TqG26jvkxc7A2JxW77lstpbb46MkLhUw1ZRqmA6XVOHS2FkfO1gpoaTRXg896/Yo0/M2undhekCVlS/IqpuNgX0E+IyoG/eyPh0VG3J4YrO4EVJN4APD8K07/tHgcAzDc6msTHI6/Eukv6DlQylIQy92Qk7lpVTr+3bP3CfmH7vBUJf/MmzUNwIHSKtmtBH3nJdTQOJl95blz8d9Y+yYJiPLbdxtTZQDMhS8tp663iRwXCUFMQtqB5NKt/+hUheyaVPNl7oISYIRMn7hwSWrnJ8rrREfg89sKxd0nqIZJwbePnhPiVGFmChgCFWUvwa3OXtl5T1bUiTZC8vxYPLk5H1tXZSI/fbHIjPmDjDT6mTAZyfCltLYRfz5chmPnLwnyk7mAkcNsOsrS33/40gNSApzODUiYDCStnPLh//j6Phwpq7WnFan1AJTqklZiWv9Y5MOLb91WDbjdAzA1/7TaBuX5DjQ1/5QLCpboY8L6mx8tZb9vP71F8gCT8cDtWmsTB3CwrNoreGl0kyUUlC88k0IUxaAh4M5/pqYRr398CucvGUCXO42pMgAmqeVC3VW8deSsLPqntq5C7tJFAiumEbMyCI1lBp9xMhN8TGDu2lkkGXwyHk9V1OPXHxyX7sGsaBRkJGPrqgzRP/jdR6dw9uIVKU8R20BgDZOhFEThQmT83d7Vg5SEedi0chm+dP9aMRaTsSEQPst7OHKuVnIULF3y+kdnzYmtYBsy7vzf/8IOrM9N9clzsjK3/jiG5VjOL8OAn755SMqCvFeGOpaG2UpMqRPQ+idwhhyAK6wVR//HsGbg7QaAvH/nUAYcagegbfP+TeQfWX/U/Jsq5N/oyWFc+rO3DuHsxSbJSpt8eRoAat7xhefuxmw9mYHEC/zo9Y8F6DKdDIAZ6xLcwtr70XMX8fv9p2XBM6m1MW8ZFsXHyo7NMR5i2+RIHD9/CX8+UiYlv0c35GHt8lSZD2b4udCJSadXRA/hme2FoJwYE4Kc19NVDbKL3rc6C1kpiWJE2b/gT4dKJUzgtTFX8NUH10nNnTqDpDD7Y5jlMnZFYjmSbn9JdYOAfcYavO60hfMlZ/PNRzdIOXMmDCIDX99rKAaVX7xqXzFIoxSKOgGOfRhy1I7UCbjdABQ+nwSHax20CH88BgVbWS2+IMz8M/lHI5CaND0AFtdudeDcpSZR4TUUcciLNzj11K8naCUqPFTAL1xc09kAMAbkwnrv+HkcKquReJxAItaz6WpzIXK3tmIADHpvv2Tv/+3AGdEx5LzkpS2ShR4fM0e8IOYJ3j9eLscWZi0Ro2kaCCLsGErw2IzFCWI8mFx85+g5VDUyaaUlPCE2YHtBJh5elyusRn8MAcw03wAN2JuHSkHOx91IXQxBGKow+ffEpnwpcc6EQa+Ki58/LAmysajNUQWNd+CgUMjgSZS83GR+fnQIkA7teUSEP0T2S9lq+LFi2SLsur9IFn/usiQkzLOcO7R5P/YOl1jK6zZx979TTsKAjvYIZHg6egC8PkqMF1dclp2ZjDyWuGgAyBakEWDZjjvb3e5z9OwxWcZ7pkdRXFUPagx8YUehxO30iirqm/HbvSelASmNJktnD65dDo/24N1j58X9ZszPz21YsUxOz0w8E1g0qjSyzLbTADz32CaszkqZkOttirHWNdMLqpVwg9dPY3C3QRQmDdCOAgOanpIwNdB0e28vcO1mp6AuaQDe+KhYvACbg+W/YwBVg9X7KH6pdmwDkP9tMv++4u34k2Wn2SctCdl+3921XbL/XPyEwE6HYcZSvJa75SSmuwEgIIdw1sNltfjT4TLRMuA109XnQl2Vniw79+aV6bJDM0tvZTCZx9jy8NlaifmZWGRYxDr+g+uWyyneP1EuCcHKhhZx+flv3FEZozL7zs9SOIXlQo6bHT3DUmmcc8qWMen217t2yvVNJPlG9iZDkpMVxPiflFDNpHrf7X5JW/7aQ+vFALCzkdX5sTKHk3kME4FUnN53ugo/eeMATpaPK/Qz+nJaoXWVdBAacv8WZT87N5YBcKBo91p4PN+Fw7ENWidAKUtvkNnqi7Tfv/mL+6XVFzPqk81X9/ekT1cDYBowuv4fnrognWSYoWeMPnIsTZyHbQVZgkfgbkupbyvlQfP8jJ9fff84Tl2oE1Qfk3v0BAiVbbnZidKaBrx37DyutXXK7kkW3aL5saKvwHCkvuXuEnQMA1h+owvuS/nNrH4wxic/gWClNw+eEQ/lbuUx6UfhcmLd8jT85ee2SqhEQzVTEJrSRq5vQOjBP/rtRzhUWosBWzoB6IICe5Hvh9v9E5T+7BQAUQw2QwAHMh4NwdykLVDOv/XKfnP7tsTmoFtINNW21Vn47he3Y92K1BnZKmq6GgAzhKFb/co7R3Dk7EXc6OgSLP7IQY+LTDzutN96bBPW5CwRZCLj+rsNs5MRd37uptzNPzldKd6FlPhylmJtzlJpbvKrD46LHgCVknleahZQS4GiluO1tmIV4PnHN0kSjuAgli3tDLP5CqG9r310SjD+bLLCvM3dBr0NGpyt+Rn4zue3C2txMoFJdu7JyrEmSevEuUv45zf248DparCpyOjnf5dzDUGjD0ofgNZ/j772QyjfQ200j2EAcneFIiIuGsqzAx7Hf4DCRisXZh4TFx0JUn+ZAPzaYxuwKtNW6sDOV03qsdPNAJhZf+IRiMLbX1Il7DuSXMaSKDNZiUS6PffYRsm6mxqBI639nSaR5T0uZCb9mGNgbwPmEug6f27LKhEvIdDm5IXLOF/XJG6+yfizIo5KItFXHlgnHgBLr1aFOIYx/l5JMnobNADMPdA4jtd3gVUHlnn5vV97eL1UJWbiICvwl28fE5ow24oxDLI4jMbDWh8F9N+jX++D7uhC+Z4BwwBkPz8XcxzJUA4m/16Q5p82Bok/jP9pAB7bkifIsJk4pqMB4JOrbrgm2Pb9Z6oF3spFeqdBI8BQYHN+utS77y/KkdKbFQMgrubAoOQWCKhhdp1aAKySbFxhMPwIm2WZj1UDdjI2FYattLdm9eDZnUWyEPln4gasDNP1Z32f5UUm/YhBIGzZSt8FUpW5+/N7dxblSH5kJo6qyy0CCWYy8FR5HZqscwO8ncf1aQA/BQb3octxBZUvdxoGgD3/4MoV6K9SuwC1ws4Ecfd/aEOulP825pNeOTOyq6PvcboZAO6qTNBx0RODf6L8kiTauEipP+DWGv0Dn+0iTNeazMTNeemy4FgVGNn4Y7xnS3IPQwHy6PeevCDhBhcRcwI5SxdJzP/2kXNSjrQzTANAw8Q/k014t2F6OazgMO7nNb3+cbHMB3c/Pq/xBkFSJP8QkszvXZ660LLhGe/cgf73huab0j6M3IAPjpWLF2BzMPn3Ojzu/XA4y1H8UqthAPJfSEaI3gjl3A6tHwZUhp0Tr0hPwpcfWiMGgArA05VdNd49TTcDIM0jG69J1p90XNbpDYUhQz2of9Atu+DoJqOmHgNj7i/tXINNK9NlARMIY2WYtGCW2H7+7lEB13AxkgtA6DShwiw/2m1umudl4TEHYIWFZ2L8Ged/UlKFg2U1Ep6Q6muliaYgNV0ObMhdhu8/swPbVmVMK8kyK89i5DGkaVM6nB7A6x+ewnnb5UBdA6XeAzz7MYBjKPtpo2EAinanA7LwvfV/2IJIEfK7+5mtEgIsnEYdf+xO8HQxAGbjDQJAPi6uxLHySzhb2yiqxUsXzhvWGCCTj7BlQnrHIi/R1X1wzXJJuhEjQCMgocA4os7mwiPmn/V/Mv0YhlArYCKDAqLfeHiDuOK8NuaO7jZY7mOegQCfPx4qFQ+Ai598BCuDpUduRqyIfOfpbVK6tFIVsXLuqTjG7CBEA/Cv/3YQxRfq7V5GA8A8gLADPyAewBsC/CXd/2ehNLX/cqFgGarFl4nx5v/y9QcFADQZWG+7d+nr8dPFAJCeOzTkwanKy3j5rcOouNwsCTO2UifclwuZIQBr8iyDEbNPT4BIvZGD8ToNBl3fbz5iQF9ZErNiAHgeut1MtBFkwwXI65jIYEVh91NbxQCwTdl4oqfMdRBuzKrER8WVqKpvMZRx3G5Ll8GKCL9ze2GmkJKylyz0iTZt6csCcJBJDiI78O9/9aGEA7b6VWhcg9Ll0jlIu/eg5JVywwCs+nYhnI7nvQhA7v6WOncQgUaCxbbVmfiPX39I5L+JCTA59QGYE79+xXQxAHStuaCPnLuIV987JjueIV+VbqjYeuW3uTgpd84dWthvo7LCJgBnXW4aXnxyMzavzJD27ORDWBnsocDehwwFfvHeMUH3UbueZT+7w6Th/tUXDBwAM/N3ouGaZU8m/T44US4kH1Y+CPaxOuj+Zy9NxFOb88UA0vgRuDSTh4nXIB7g7179EAdOV9nrGwBNRRG6Dfvgxss4869nTAOwDk7HX0sIoEA/0VKwyDhUXKyiLHxv13bwRaN3Od4OM10fwnQxAGTfMdY9ceEySqrqBWf/Fw+sFX79yAVMMAy1+rhDc3dmgnDkMBWLGG+TrUdX2M5CIMqPiUiGH3s+OS0xOGnSNspPcjmG3oJDPMX/+BcPyXXcTfWYoU1tU6vMwZ8PlQm7kDwOXouVwcXPPMi63FRx/Rn7z6MegUXDZ+U7puIYE69x4nwd/un1faITQANtAw/QA+ib0OQEuH+M0p+dUCjaHQKP3gSFv4VS2+y0/Y6dGyElJsb+33hio/T/m8ljqg2AuP5uj5Thfr+vRBBuI7PYzGaPHCyFkYxDD4AlOQJ1xhp0hbnwiRCkK8yuOHZiYTIPWXunK06uPUuDpKRa9QRMA0D9vW8/vkmugzp85AiIgfDmJHjv3P3Zso3fxyaZNDr8fjuDUmy8Z37P7qe2iNdk537tfNdUHHumsgG/eOuoJAPrRPfAWk6EfScFopEAACAASURBVEgB9AgiUKu/R8nNwzQAMXB7NsPp+FsRANFwWuX/E++fn7FYsv/P7CzE8rRFUzEffvvOqTYA3OHoYpPk89KfDgnaiy/xxhXL5CUeLV5JRB6RgfQAuEjulBwzefBbVmUIFJaQXCsIQXNiGXfTu2DIQZYfBT9IIKInwBq9lUEjsFhYgalyTw+vWyF4/JECJub3nLxQJ0Afhhy+tF8n+5C5kh0FmXhwXa5IsfsimWblvqbiGJKBfv/xaWEGnq2xERpRH0CBisEHofF3RAYqFHwnFQ69HvD8AEptsHNDbPSxKX+ZeADEAaT7ieZp5xr8eexUGwCz+SYx7sTkM8dC7Tq6zLJjeqXVCH4Z8ngEF/CTNw8IJr51DGjwyLnhQiMV9sUnt0hVgPHweEm40XNrSm6dqW4UMBDLUkw8mhUIQnWJyuvrJ2vxsy67CMbMixbK8DPbClGUs0Rq8nTN6f2wtEgjw/sh2YllTzvDwPy7RLr8mW0F2JKfiZylrPtPT9FPO/c28tiahmvSMIQewLGyi8K6tDU0iAj8EYac+xRWfWcdHHo1lH4BCkV2TrRs8Xw8uH65GIBNqzKwZOH00le3cy88dqoNgJT9TleK+0tXmzDef//s/YLtZ8LMJFfR9eZueaisGv+w52Nxza1AYs0WXmZZ0C4dloudOzINFXH/re2dohbEfgEsUfHfCVKiei3DGOnEO+IhMClJb4R6BWQEMifAe6NxI6CJHs1v9p4Q3EP9tZsizmJniKcTHSkeE7kQzEkxzAgLtURpsfNVU3psffNNIQbRAOw9cQGX7AKCtC4G1L/CQQNQ8JcU/lgJpb8ChXw7d5aTmihtv7cXZaNgCtp+27lWK8dOlQEws7vc/SiqaSL+iFn/988+IO7syGE2u2Ts/7O3DsvCsTLYo4BIOGbFqRtAYI6VsuDoc5tNQ83ruN7eJYvV9AboHbByQC4BE3qjk1SCzV+8QEg5TE7SZSfGgK7/7z46KRl/5gOshhfm9RFZyP6EpPvy/nJH5UyszNFMOMZsI04D8Eef2oizX4D6Fdzu/cwBfAXQy6HVM1Awuv9aHCszFuNrj64TA5Ah5A5L7GGLZw/8YVNlAIbFH8/V4id/PIBztVeEKcey34tPbUFR9u2NVRpabkqJkAaAZTKWAK0Mxv1URKKu3/ef2S47JV1mu63JzNqz2UmIuQviFswQoOGaIVdG4A45+wQqjRz0ZBgOUJFn5+ocuVeSnejyU+eQHoXdxc88IvUdv7C9UAwAw4CEuOnRo9DKs7FzDHND1fXXxAP4zXsnJA9ga2iUQ+P3UJ59Cqtf+D6gMn2RAKP89+7Pb5UyIAlBUy3/bWsSxjh4qgwAS1xM4jGZ9/I7RyTLToUfvshk9ZnadaYYKN1rAnNIh+WCGV3+u9s8MONOau93P79NPAEKgfpbuMXoydckCEaKdFJWjEpL7HU/clCJmOjA0FCX0HqJfSAjkVBjO8Ok+zK5+fWH12PDijQR+7CKd7DzXdPh2I7uXly51iYGgGKhlAu3OSgR9jYBQTQA/weUSgOwE5Dflsf6vDT89Zd3igGwAzCx/AUBPnCqDAB3TNnRS4wdneU85lNoABjLkt7LYZJiuLuyEw9JMcaCsVYfN6eTZcCntqwSQI4dXIDVx8F5ZEjAMuZHxRXiDZSJbNjtQB56JOQnsEQ3nEwc+qzrL2AVb6lwLOQb+xkwXKJnw96E7HHgi2dj9f6m+jizoQsNwI9f+xjEBdgcF6HVR1BiAF78O0CnQDk2AdY5AHwo1P0nApAGgKCgmaYANHrSAm0AzJeZu/gb+0uE709wDxcD3VcmydhyjNp8jIm5Q1ISjAuKoqBsyOnLIAyXuHh6AFwwVPOdjMGsPvMTLGsyuUmsAtmNVnd4inYwiRcTFY6YOZEi8910ow0dXX1SBWFlg8fQoD2yfoUkFGksZzrib7xnYaoh0wD8v69+IE1EbY56QB8mIEih6IV/BRQL+Ku9v8c9lwnsIAT4f3/+UdEAnMkQYPOGp8oAsN79T3/YJwaA7jxZfnRriWOngAV3NO7+TKrtK6kUI0Gcvl02nnmfDNVYAaAH8Pzjm+V7JmNIw46uHrleGqxj5Rel29CdAEujr4FJS5bxSB1ms1UmHYlDYEjBXdDlcgoSlcnErz60ToyaL1Jjk3Hvk3lOM2m8/3Q1/u+X35F+ASwNWx5aUxX4tGEA1ux+TfT/tFphlQRkagCy/Pe/PfcIthbaUg+3fJ2BPjDQBoA7GmvmbFjyP17/SMpfpLmaCjdkzLH3HrPkRN6Z8FhKd01kUB+PGAACg/7qC/cJU3AyXWYT2sxyJRWFmPDjAqZXM9Ywy4XUH6CRYjmPFQvTAJAdSAPI45YsjMf65al4aotB9rmXxsGSavzXV94TfQArZeDhuSEpCPqc1wN48c/QKh4KllWAGbsxc0sD8IOvPCAiILNhBNoA0B2mm0yln5/++ZA05RypcENmZeK8aMEAcLHQCLBcZgP7PeZjMTsaMWn23c9vF+mwyczhmPoC5DWw6SjbjtEo3KnOL4Ch+GisX56GL963WjwUMhtpMDlfTJLSC2ClgO4/S4pMmsb6qeHITHmXj5ZdxH//zV6RCGNYZJUrAaAVGlUkBbEM+DGAWGikQsGSlA/j/YS4KIEAf2/XDqxdkTpT5uyu1xloA8ByF0k8dP1fk1Zkw/0aAjKfBZnJkmRkspFJR7rPkzHM6gXzAb/+8LgAncYyAKamYXJCrECfaZgY249uJMIwiaEE+wOwGQ1DhZkk8umvOTZJQfQABDLdN2Dt1Bq3oHCJugA0AMegMRcKVEq0VDhl66mkhFgxAC8+vQVFy2+vU1u7iul3VKANAKW3qLXP7P+7x875nNTzdSaZW3hmh1E3X7lssXgbkzGYq2BpkCHAL949KlyCsUKAEKdTksmELFO/n0pGY+kGmFJpTKKS+MPFT0ATPZt7aRRfuIyX/nBQyoHUTmD/AIujAxqNbBtOA1AGYA40EqBgCTRN959tv5j9f+6JTSjMntksQHPSAm0AzI48NAAE9RBrH8jBGPuRDXkSZ5Okw1yDP4cpZ83+BWxhxvifSbyxtAS5dCl6kp2SKGQhSpmxt6RJ4hm5tmcq3dyfc8tzlVQ24JU/HZEcAOHBxJNYGlr6BLSwUxANQA00wu3oADBeJPKPBuBrj65H/gyVAR89WYE2AEyGsdEHDQAbW9ItDuQgJp+qwTQALKFRPcifw0QKcvFTzpxJThoD5j5GDrOqxEz/l+5fI64/S5OEDJsJUafz0x0+aACM2SurbsSv3jkuHoDoNHRYlgk3dAHEA1i9uxFKh0KraChY6uXF0svytIViAL704BrkpS/253szZecKtAFgHZ/AHzYjJRDINqtrgjPF+Hnn6mwJAbjrUknYH8PEN7Dcx92eSU4Kl5ytvYKx5MNZkaCrT4IQy3kFGSmS4Wd3ooaWW1IZoTFga+/ZjPCzO/eEjP/uA6NrcEVds52uwbTAHV4P4EVqO4cAiASUJa0o6gCQB8AqwDM7SbqY2ToAUxUCsKvu3lMVYgCstNay+4KMd7xRZlwuHgAXnykaOt7nxvt3kyxkKhbR9Tfq/123sQPN8zDJ9+j6FdhWkCG8B7btIsKxrOaKQJ5vdnYLyYeGgapIpiTaeNcx2//dZ10A6AFAUT2GZKAXb0ErFxQoz2KJN8kSDdV/aAA+t6NApMBnwwi0B2Dy61kFIFKOLLpADjb6eHxjnugD+GNhmdogXb3sMNQuYQ1biRVX1o8p5snyZnx0lGT8qdsv5b6oCAkRWB05dLZWGpSQUUgwEDH+D63LxYrUJOGdkP57Lw/u+m/uOyM5gDNVjWi50WF1OqgM1AdllAH5KTaP4+5v0QDEgEQgGoCntuUjO2gA8F++8Zi40XYG42Hi+ZkDePvIWduNNux811jHclGRNksPgHJj4zXqGO/7TANQc+Ua3j9+XpJ+vL/Ga20C3R2N409eECvtxAl5ZhjCKgS1BkiLfutImRgOGhKCXLjgeb00APwMgUETvd7x7me6/zsNwJ8OlEoIUFJRLx2eLY4hQLNkIHRgugIObxhw9y6S3rMvmh8D9gJgDuCJrfmivjobRqA9ANZuSZihAaAEVuBxACn41mMb/YYDEMBPe7fImb+x77QAfvhSjoYsmxh/Gh16INQ7oHAp5b4pA875+NOhzyoCMU9Ab4E0abO/oFkGnA3vn917qLzcgrcOlokHwB4B1AmwNjTploMGEnD1broCDjtagLOlF+DoyQq0ATDlv/nCU9qLCyeQg3oAP3j2fllM/nCpTcgvacrMa7DKMVbDEhPjz+8nGYm7OROBtU3X8YcDJWIAmDAcLQNuKv6QQvzk5pWibSgNRubObB0KX585+yTc1ivwukUDINqAmhRS8QAGAa2g4bCq580kzLq8NAkBHt2Uh8wllvuI+HqvAflcoA0AXVsy/7hgfvz7T6QSwGsgwm0yB1mbhBlvXZWJH+y6XwA3IS6HELp8GZTzYtKOST/W+cn+o2czmvQzGuO/OT9DiDyUPuOgIMg7x85J80+iBhkiDQ25PyMOwmQlS4Vb8tPFG2A1424y477c00z4THV9C945ck7EQU+cq/uM8Mod74GxmILH9AC86gt6/JYx3jMuTojFBjEA2Xhk0wrBBMyGEWgDYLK6GCf/9K3DEjOT5ELM/2SO2zoGPertGKQsP/7PXNr1tk5J2pGmzAV87lLTmLTf0Rj/NdlLpaxH9B8Hk39EtB09fwmv7T0pOYCx9A7Mll8MB6gAxAQmE9N2RU4nc44DcW62a3vPawCOnbskIiGWhiRjlDaRgEOgPaAXYBFhQQNAMRB6AI/QAwgaAJ+SgObD4uJhiy+6vuz1R97/ZA4i/sgAZPafSTUiAn0ZwmYcGBQQCq/90NkaHC//7E5kYvz53lCN6E4Yf7PxRfnlZmmGSnVg6h8wFBgLP0AS0CPrcsWTIXyYngS9G189GV/mYCo/Q1kwGgAmAY/TAFhliQ4bAEECvtgvcis2+gEwB7BuRaoYgMc2MwQIJgF9qQKYL0/zjXZZ+FxENASsmU/moF4eOw0ZibREIdP4MoTN2NqO4xcuSdKPO/ZYIqAjMf5ffXi9YA6SxpAlN6sEbHTBEimxEWxOShly4v8pHT5ymDLjrAoQQbgmZ4nR/fceKQ8yB/DOIW8IUF6HJssGwNsfQGvJARA/yOCPJUBLVQDJxuamGlWALSuRFawCTMgDYN2crr8h9XXSZ6mv8RYx5bG5QBh3f+PRDfLb6NFnCf81fHozdGHSj+ELQ5f3T5RL0m+sQQOTlZKAbQVZ+NL9RUI8GtkQZPRnzOaobElGliRzAjw3jcto2QvCiCka8vS2AvEsmFBkOXE2CNSM9zyrWAU4xCpAFU6VX7ZRBYAbGkOGJFjRbgq1OQEdCihLBoBlQAMHkI0niQMIGoAJGQCDLjuIcxevesU+a8bs9TfeCzHev3NhFIh2XqZk38ml90UIRFSM+/pRXFGPX39wXJKX5OmPpVBElh4XPHfo7asykSkeh5G1v1PEabZHN6HENDCvf3QKZy82jRkKMKeRkhgnzU/p2RRmptzWR2G8eZmp/155mTgAwwBQGLTZchkQrAAMwOsBMHPAhe8DEjAbn9uxKogELMyakAEwX0ByASilffjcRYl/CaiRdtg+dOMd+VKHhhgKQKy17yzKETlwagHY1c4zYnSIbBmz/MT47/mkGOe5MMdoETY3IkyafrDKQHov43Q72pG8b4qflFTXi2d0+OyddAQgO/7K9MV49r4iMXBEOdLQ0MhYTG3NODvwKRKwCmeqGuwgAZn36zPZgBSVJ6aSHYEtYSuNnoDJXi7AzO8JaD75QFcBRr9xpnIOJa8IgaVWYF3zDes0zzu8wuzXwMVPKO3D61eIm+yLdp5J72Xjjtc+Oimuf02j4ZqPNZhcfHRDnrjmbAPG5KMd19z8PoZH5y5eEaP45qEzqLj82RwJ6cKsKPA7t+ZnisdBMVWWHqk6PBvHhUtX8YePSwQIRN7EtZuW26cbTUK9dGDK0IRCI8oqG5C91nKXJUkO4NkHirAi/fautTN1sqfaAJhJMFMngMIZlL5iQozddywrvngfAJNkhMsyW063mGUzJszMurtd+QwzV0Fa78/fPSrx/1hAH2L8uRiZ8d91X5EAdhh+8Hp8GSIu2tkjQKnffXRK+g2MVS6lcaGYKjUE2RWYFGcpM9rMcfhyjVPxmfO1TXh97ynBAZAYRIUpS0OjHwrs2yZkoIuAovsf6/UCxj0HJzVrCfUAsvGVR9YhPzNIB55IFcCccNMAdPcNSONNat+xpm4m2i43W2+TzSQbUXI7i7KlGefypYuE7UemXYS37m7XANAbOXCmSlx/7v40VEzYjfb+CRSjodmy0oDsku3HhelyWkoxfeb9IzCK/RAZItEIsGU4adSjk46mrkBuqjcpKEpHSWDfgNk4qAfAzkDMAbAkeCdPbIx774UhCyZJwPMGFVgvAJQlTGXsXCoCzZcQ4JtPbBRm4GwYU+0BjDYEZrdglsG44Ng8VOLigUEBCw3vvgpgqY3lL+6y4WEhoPIv3WHG/GyawV2fbcEk+ebjw2L/AhOqyzBgNFT3Thh/6kf4Y5giqgyNiBNg2XGs9uE0OExykmBEqfDZSh8+U9mAn791RDyAuqYbYPnU0tC6G0pdg6YBWLP7pGgCQicBaq6VE8ydEy4vFA3AC09vkYrAbBjTzQBwsRMqfKuzVxYbLby5CLj7iRvc1y9JLjbQIBqOi95wt8NF6Ze7H9Vy6QZTR3/iBuCMyJex089oA3AnjL+/uvOawCN6RkfOXhTgEUuEbKs2cojW4XaD5SgewCRpHU71O09NQLYGowdAFOBopaW7XB+RZk1GDmDN7v3QiAH0UkAxDBh3zIkIRcK8aDEA3/3idqzNDaoC+yMEuNPEm2Ux9tYjNJbAoWED0Os1AHMMA8B4f+G8aOn3F+Zy+TULzoVHsBKTcRICNN8QGfNhjH/yAuk2xNh7JMZ/3BfK5gE0hGyISk+AYqpnL14RGjGvhaQmejxPby3AhtxlXrVjw/OZbePk+Tr88559YgBojK3niHQblKozyoBrdr8LrSkGlwEoS6Jw0owxOlJwAH/z5Z3YsDLYF2CyDQBfXurjCWagf1Bq7mYIwAw442u6/hICeONtUyXXX2UwaWJ67SYOldbg1fePo6S6QeS66F0sio+W5NsXdqzGmuwlIvRhYvz9vfAEh9DbLzkSJgTZVpyYBOYJcpYmittPpaPslIVyDSyDzsZx7OxF/Oi3H4kBYJJ0dPPVu9wzlWdqDAOwevcbAOYDOhdKWQKFE2/NiWUVgL0BN61KH1ZvnckTbbay4i73D3s+lpr83YZg3J0ObM3PwH/66sMCcZ3Ng8w8zhGpuswFMEHJRRcZFgKCwyjZ9fC6XPFC/GV07jaftzq6UdN0XSolxRWXJT9CA0CdAVKGJfmnIKhDtkB3Ujrc4Zjx8uGCxwBwuLQGf/fLDyQHcLdOS5+ZQ60J2Sw3+gKs2f0yPFgIhQIAlsT9zBd/++pM/OdvPQb2CJwNuuy9/QPiStIA/H9v0ADcvesq54GlJ9bXv//57bLzzOZBsA+9kPauHsnIt3X3SsciGkFuCIQVL5wXI16Ir4lGO/NH40NPgO2yzRCA+akY+SEnwBC4MjcsekjsauVrNcLOtU3msXwOhGOzN+B/feVdMQBjVWPucg1XofUZb2OQF38EgHW8DYBicxDLY0tBBv7zc49IOZCJHr4IM3kYQJwuMQD/+Pt9EmPe1QMgicLhQPaSRDy5KV9Ko/fCYNnPZO5JCVB2WQPay/8FZPXbmGiBCifEYWF8jBCfJis0sXFJEzrU7LTEhf///Pw9HDpTY/N8uhHAMWhpD777h1B6KbTaAQVbW9iGlWn49195QHIB0VEzX6TR7GBDA/A/39wv9ffxBnc6wmzpAt8zfHQaAJOW4zUAnCdj159+BoD4B4qHFGUtxfLUhVgQa6nYNd6jn7J/Zw6IJT8agB/9Zi+oBWBraNSxAgDloQF44QeAIx3Qj0CpDDsnoi7gd76wTTwAZqCjIn1Detn5zsk8lgaApTVToovNOoNj5s8A9Sqe2LRScAFEQ5KfMJMHy33NrR2S/PuXPxwAy4G2hkY1lH4PHjeTgC8+B4UcQH2OzEo7J1qVmYxvPLFBPIA0arNFT05zSTvXNJFjgwZgIrM3fT872wyAlEEbW8UD+OU7x6RDkK2h9QVovAmHm0nAFz4HjyMPCl8GkGfnRMvTFuGL968WPEBeepJgA2byCBqAmfz07nzts80AUDHqXM0V8QB+//FpXLjUbPfBnQX0b+GhASjavQUeXQiH+haAQjtnykheIJJgNACUCEtO9G9zSTvX4o9jgwbAH7M4/c4x2wxAY8stHDt3UQzAe0fOo7ZxbCGWuzyJ09B4GW4mAVfuzoFLr4UD/w5Qa70fslTFYU/5rQUZEgLsXJeDZYvnT7+nb+OKggbAxmTNoENnmwG4eOU6PjpRIQaAFQB2BrY2TNqWOgGt/hFD9ABWfHsewlybofR/ArDZjgFg4s9UBpoNHYKCBsDaazTTjpptBsD3jkBeNWDow4D6b+i9tV8Bu0OwClvgVP8rFLYZ0mDWtAHnxcyRngAMAYQWnGELRjDt3qOgAZh2j8QvFzTbDACTfr8WGnAlaoQGbLUtODsCqQHqAMDj+W84036Qrr5C4V9ugPL8AEptB0gMEnmwcQcJJ/QCCAlmOXCmk4KCBmDcRz4jD5htBuBkeR1+8sZ+CQGYEOzuHbD4XHQftGoTDAD0P+D0T48bsX7R7tXQejeU2mGHFkySRVRkOLYVZuIHX7kfm/LTbUk+WbzqgB0WNAABm+qAftFsMQBkOxJ6fbSsVgBAB0qq0dXTL3wMi6MDWl9hRyC48VOUvXTaMABrvp0H7fiKFw2YBSDeyglJsnC5HNi8KkMQgeQE2BF9tPIdgTwmaAACOduB+67ZYgAGBt1C+jlYUoX//uu9OFJaKwZhLEHWO8xuK6ArxQAMuV9D2c/OGQZg1YtZcOEJ8QC0LgKULZE/uv7ff3aHVAOo/kK9gJk4SAZiPHWmpkG60052g46ZOEcz8ZpTpJXdMmErkrfhayOUqb53qkBdv9Ulrj91ABgK2BoaV6D0KTEAHvU2zvxLtRkCLIFW26A8OwDsBFSanRPnZyzG1x4jIjAL6ckLwOTgTByG9tyQ4KzZo66zZ3J79M3EOZqJ10yRUiojUwmZfA0yAmfiuNnebbRhK67Cr945jrM1V+zeBvU/P4L27IdSB1H8Ur1hAPJeSESYYxUgOYCnASy3c2ay4J7Ymi8GoGj5UrB1WHAEZyA4A/6dAbb+YgcgZv/fOnRWhEDtDX0BSv0B8OxHH8pw7qcthgEoeC4WCEmFQxiB3+Tf2DmxdGVZlS6koAfXLxcvIDiCMxCcAf/OABF/HxwrFw/gSFktiAi0OUoA/Byeof1wuOpQ/FK7YQCSd0VgXkw8XCwDqu9DYR20dliVdWHcvzxtoeQAnn1wjfACgiM4A8EZ8O8MEP//2genxAAQDHSj3WofAM1W4B5oHIfCP2Gobz9u9N5E455eL+R3lxNJcWFY6N4GOP8WwBYo681CmfSj8ioNwHe+OPPxAP59bMGzBWfAPzMgIqBveEVAb9oRAQXrhIOAOgjt+Xs0q4NoutUP7HGPxPx/CghiLkCB1D5LgCBTcmlrQSb+5i92ikYgNeL9rRDU0dWLxmttIgF1t0F1ImrgUyGWP2EBbhdN7by+/gF0dPehtb1b5Jomcj2j75vnSk6IRXSUoXbbPzAo32X8GHMzke8bPbf+vp+JLofR90tZNvYB5LMOHyF/PtHvmS6fZ6mPQqjUAKQI6KGSGnsagGAfQNVGEVBo9Q8o+ZdjoKbLZ3pEFLxYAIf6JpTeAY1UKGsy4aZG4LoVafjeru2CB5CWTN4ONP6aSLY/MuiPV///9t4DPK7rShM8773KVcg5Z4ARDGCOoEzJoiQr2ZLl2A6yRq1p9/bOzPZO2l7OfDO9O7OzO9PrbtsKlmU5yBaVrRyZI0ASGUTOqQqVc3rz/adQFAiRAgooEKCE+331lUS8eu/e++4994T//OdzbwmTZE1JDiFdeU1pDmWk3FwGGKfLQ2NGC7X2jtKpxl7y+IML6s/McWNcX79tM48NDVWEcA3mBc9Ei+f44z2eha6HmePVqhS0u7qEx5ydkUKGqQIoC33Ocvk9Yv8ogALgzy9eOkbnm3tj4wBEFSAi0AZBAPyGLj3ZEB3btVl/1T+qIoV4LwkiIMGb50oSGr1ZNBwIaDBSheMdDoTj4//93Qd0prHnc98NnJI715fRzupS2lVdSgXZc2I7j9v7ttic1Ds4zo6aV481ktMbWFB/Zo4b4/qX372dkZdog2NmOt3Yw/Nypqmb/y2e44/3eGabaIRjAwjHOjxc8x5AF9SjTDZouazZ2KT9mvEaNEp6YH81z0dJQRalJMWnEtFs/bxZf0eZ9K5BhP+u0O/fOR97+E+WUf/zYiT+L/+ZGp7uuL4AWPNYIaloD4m0nwQ6SEQxEf7D+3/HjjXsC8AixUaMZzt+sZP+87NvE74/rxXlpDI8ee+mCtZGinLmBGyMW1fNVgd19Y2yxP7TR5fI4fEvqD8zx40x/bsfRdiY0fpHJ3lOTlzq5GeixXP88R7PbBMN88lqdzHTzVsnm1n93b+pnKor8ik/O40sTs81403QquibX9nEYy4vzqHUW5zzb+b8DI5HBPyx+iscBegeQkHvmFo3yfKHKAVGgeApav714PUFQM1j6RQW1pDIgKCHiYS1sTwGiUGbqgoZD3Dv/g20qjg7lp/Pei0k4OGn3mQqJLQkg5aw2QHwmN7Qj41VBbSpqoDrFmanI7/p5rVJi4M6+0bYW/uH9+tZAGBOECbFd3Fu4K0ApQAAIABJREFUbAJp5rihYR1+7B4WtGioC4dnYYHgG20hz5s5U/Eez2xvwuHy0OiEmU5c7KRn/3yGBcDDt22ivZsrqKI4l/yhMF1qH6BLVwbpYvsA6TVKun1rFaem5+ekU1LCrU1NN3N+4PF//dhlfreoBwgNKMbWTGH5TyTIx0gQ26j+qasSZIYJ8D09qZVZFJRqSRAeJ4GiBCFzet5i1wycuRFQlfh7d+0gcBNOb+B/R128lEQ98xRqb3J56HhvmC+bAIiaHMcudtBv373AJb++dXAzZ51CAMAMgE0MXwC+4WyGtgnfD5LTVDfZ6TunzbGAixZQAzDyVFm+QCT/goJ0lMg3QY2/dd1IA1BGKgXTHiL6a5Ll3SQIoPqdE3YS2YGAWqJeAHIDdlaXLags9Mw5m7kRoPL9H49CFUb+0qcNpbKQqMTFPu1usrm8XDgRpZOYEkEgzlqE1xh03vhG4UxUloHHHR+omaiCg8WHhsIngJSmGLTsfccHBSZgq6JkFqSyw+Vle5WdZhMWutwxSO+cbadgWF7QiRyrAECPoQFsqixglibAYLFJkhK0jNJEv0EsCRsbUQN4zotzUvnd8Ryg/zGMJyVBy6w0cFZpNUpSiGJk3qZKluHZ+ODeeBcz5xXO4tQEHbNKA6Y7ZrLRuaZuOnG5iz6si2g0B7dU0va1xbS6LI/SkhO4LgGw8dMFAMap06r5PaN+os3p5WeimAkaKgMhYpVkQB3FJMKBhboOeH/QopAMBoci1gY87+Df9wcRPpf5t6gvkJeZwr/H7xa7+hFHX/wBVv//8cVP6NTlrliz/4IkIwIgn6aw/A/k9JykrmE30dHg9QUAXlnNYwoKyVtJEh6DKUmynEnC3MqGR7MDt6wppp/cv4dtVBCFolJMPNpnNsLmCvq7n0AVvlYA4Fl4OSMTFrrQ0stOk46BCTJanfxi8YKhJawpyaa7d6+jtaW5pNdpeCG094ww4eKljiEaMlrJN5VqqVZIlJ+RTJsq82ldeR6tKs3lBQRbFde/c6aFOvonKBAKkRyWSUIBdoebOoZMlGhAHcWbZwJgwe7fXElpiXoaNVo4TAg7eX1FPn2tdhOfkogpQ0C19IyyUPj+3Tu4rJbd6aaW7pGYxgOV/YV3z7MvoiArifQaFfl8QRaaer2W3z8cdcixaO4ZpRGTnXyByBrEhi/MSqEtqwvZcZyRYqDuYRO98F4dnW3powmzg6/LTE2g8vx0NutQmVqtUvH7nG4CQBPMykhiyux3TjVRc/cIWZ1e8k49S6NUULJBw0C1Q7vXU1VxNimVCmrqGuEy2z2DRspLT+RDCzn2drePrC4vBcNhFgzry/Lowds28e/xO0la3JqDTi4Ea2e/DqoA17f2x5b9J5OTBJogWT5OcugputRzgegoMAERiXjDUvHVP15HCuGRCD+AAEMzJrI/hKceOljDi35NaS5lxikMN1MAgI/w3/7oEDt/Ips+cvLj5MEJhLDY659c4qypYaONTwacEIjL4wQszU2nhw9uZu9xYW46nyYfnG6mc8291NY3xgsgYSqkhEWeqFNzYQkQoN6+ax2XwuoeHGfJ/PInl2lgzEJZaYlsk4ZDIV7wQ0Y7pSYZ4ioAYOtCwG5eXcTjHjVZ6WLbABfIxIaAJgYBgIXcdGWQxs02rtyzbV0JPfHNr7Bp9O6pJo5StPaMMavTv/reHbSqOIu6BmIfD5xU/9ezb1NjxxAVZieTQaMiP+Zao6KczGQWCDhNkWnZN2Yhl9dPOo2aheWk1cFaFfj6MS74brDon33zLJ1r7uNqyDh90xJ1rM1AAGCOgyGZeoZNbBdDuH37jhraurqIkhL11DlkpD+9d57RcmrgAqYqVgWDYfL6/fwOv/nVbbR9fSkfUHVt/exbutjaR/npiZSerKcEnZbDtwMogeb08HrasqqQ/vIb+1jDhVDHvRezTYD9tzviS3rpo9nD35/pS6QGYDsJSP+V/0QNT7fMvOb65J/Vj5aQUvwKCbSfZHkvkRBZaXNsIAvFJMFmO8hkofHJDZgpAHasK6H/9VuoThxJXsRCAQAJAiAQCHHBhF+9cZpP/6yUBCrOSePYudnh5mQKrzdAe6pLaPfGctq9sYJPlKdfPUGNHYNc6gy1DnZuiITazjR0U++IiYVIdWUB/eSBvaxaH73QRicbuulsSz8l6jT04IGNjDu40j/GsfnG7hFe7PHUAIC63FiZz2osmtMTOSmiH9jCeF5qgpYGRydpaNxMAxNWWluWS//iO7dTWpKO3jzeQE2dw7zBIKR/cO8eNoU+ONvMHvZYxoOT/z8+8yadbexhIcnVeMMyZacm0IaKXBbKTb3j5PIFKItP8kze6DA1/ny8gfsIobR1bQl9+9B2Pl1fP9ZAJy938ybWqCTaua6YNlcV0tryPJIUCuoaMrIjcLoAqCzIJKvbS629Y/TBuXaun3egpoLNG5h+vaOTdPRiF2uAt29fxVGiLWtLqHNwggUABDlO+qqiLM5pAcK1oWOIOgYnGICGA+OHd29n4QpnY+IiOxuB/f/g3BT2v6GbBmPF/ssyKoYcZ++/LH1Ml3/5mfzhGwiAxzNJktdzNEAWHiSB1sxx7/NlcMCVF2SyAPjWV8EVmMfq4EJtppkCACrrA7UbaHVxFj8XziG2A9UqLlN18cogC4AJi5MXEE7urWuLacRoo1+8fIz51IqzU2jb2mK6Z99GVtn/xx8/5phrVWEmawZ3763me791opFPzCsDEzy2v3nkNo5Lv3b0Ip1v7qNBo42BRz/95gFWUeta+yKhm0tdPO54CgAIJ0Q+osUvYdbAVox8glwHD8/LTU8it9tDfaOTdL5tgCCYITBRPPPVTy5R34iJsRqI3Nxbu5l//9s3T9PJS50xjadv1MQb6PjFDrb/8f6LslOpqiCDqsty2C9ysXOEzSmo+TiBsSZGjBZ69vWTVNc2QIFQmLavL6N/+b07GFb+wbm2iCBq7mEN4v6965h4pqo0l7yBEM85kHHTBUBeehKf/o3do3ShbYDp6h67fxcLDmi99e2D9PTrp1lQbl0diVbdtbeaRkw27j/GDVNvy5oi+tF9u9mpCNINaAgNncOUlWKg796xhdf1YoYb4d+AxtHQNUR/ePc8Ha/vYIFnmTP335SKL1MbCeGXWQAEfc3U+NvPpA/eQAB8T09KbTaF5f3ziQbArkOtQEjYv3r4AJ/QKgVspoUVD50pABJ0asrLSOaTCy2SlJTFGyBZr6WeERO99MllArDkvj3raO+mclpbUcAOqyePHKX6tj4SBZG1Ath2bl+Annr9NI1P2mn7umLu/+3bI7IPkhhxdqilUEEfu28Xl8V++aOLfNLjpdWsLaa/fPgA4w5au4b5+leONfKmjKcAgDCFMwsnGRqeDbMGzi6cekXZafw8bDaNQiRs0HfPtnPYFBsC7+eF9+vYDNq2pogF3Z7NVbwx/vGPH9H5pp6YxhMVAAjPwgKDrfytO2rYaZeRmsgFQ002J4fz8GylhBLdMrX3jrJqC3+L3eNnAfDvfnwXFWSl0icXrhCiALB/Oc5/2yb2KVWW5DKwCnTYEDjTBQDgwDCDmrpHqH3AyDb+337/Dto9BZg61dhN//X59+lK3xitKszgOXrkzh1ksrtYAFxo6qH0RB3t2VhGP35wP6UlG/gd4lkQ5sl6DX3nDpi2VSwA0uJk2s48XKO8FGeaIs4/QH/tTu9Vv8kcDuOIjS/Ldez9DyD/PzA+3fsfvccN+P9rFVSeB/aE3STQT0kQQBcO4DmiBLM2tsVFkU9WkIXu21TJzh2QiC6kXU8AwIEFZxwa0GI4XaB6KiWJbcR3zrayCvltDiNVUWVpLvWPTNJTL0UmFk4eAJjgC4Bd+dzb59nmg5qHBVK7JRJrP1oXibFjUeLk/8Fd20ghCfTihxe5MAMWx55N5fTYNw5QcW76ouIAGP+QncpefTSYJVaHm52Y6HtOWhL3fX1ZLuWmJbAG8If369iB9I3aDaySv3a8kZ0mD9Zu4I21pjyfnZj/9bl3qL61L6bxRAUATlCVQuINBIo4mIHIw4BDbWh8kn0s4LBze33k83h53o5f6mKtyuLy0fbqMsY3FOekX4NriNr4GBPCgMBVTMc9RP+OdwCtoKl7lPomrLSxqpCdxHiXaHh3//HpN+nylQEqzkzmOfrB/Xt5DUR9AHmpMJ+q6NFv1HK04XrPifZjsQQAohsTFgdrQE++fJzOt/axYI+y+s9hDwWICFTBJ0kO/SO55FN0pccz3fs/iwCABl0r0YayzaQQfxhhCyIE2+dc+wtCAECg+/Zv5BfANusCATkzBQBstfv2b2BJjwbVHw4cnDQI6wAo8tGFdnZKffv2KQFQkssn4tMvHeUJHrO4qCQvjb51ew1P8O/eqyOb20e1VwVAZPEcrYucNkcvdlCSTk3f/eoWPu1e+KCeeocnKTtFzxvpJ9+o5QW8mECgCOR6+1X8A5hhGzqHqLFzmNFzwD1gkYKqbV1pNguAfzxyjEaNVtq1rojNozMtA5Q5pclApc3JTKWL7YP0n555iwVALOOJCgBoDumJWp6HJx6+jW16TBIci++ebOSow7jFSQhvpehUnDDVP2ahMauL7G4/7diwMAGA9wKtACbAkMlOm1YX0//JgKmpd1jfQf/hqTfpUlvE2Yd/x0lv9/iWlQAA/BlzBY3qjWMN1N4/Fsvmx3K1EdEQkXCMQuHn6HLnpZne/9kEQOTvEa7AeyNMQbHnBsAGRUiQba096wnMQWjz9QXMFACw6f/6kelOQJFVTJPVwYipUw3d9P65NtKpFPTIwUgNw6rSPN4QTx35hNW7SYeHSvMz6JGDNaxGP//uBY4fYxHj+gNbIvVSP6mLVGKB0EAc+Pt3bmWn4x8/uMj2WeqUyfP4w7dRaV4adfROIQE/uEjOGUhAgFaCweBVMkdoS8AhRFX6mRL+eviHf//oXbR/KvqB8aBfUJfxHfU5wGaGKQMn4D+88BGH9xDmQpgQ0Qn4LP7q4Vo2dZBAA7v67599m0OnsYwnKgDgRc/lE7SSBeHa8nzGVNS19NLvp4pYIiQPDaY0J4XkUJg6Bo00bLLFRQOAAIC63tQzSgMTNtqwqpD+7tG7r9UAnnmLGtoHqDAzoiX98P59ZHPHpgHgQCsrymbHJdYMTDC8O7zHyGdOhbU+c5DjPmgdA+P01okm1ljAAAQfRYxthEi4yPTfwWux/zPv8/k93fSjXCL1FhJCSA++m4g+G3D/nJ4h/otTHyfMYw/s5VgvFme8BABUTIQBsYBZsHAkQCSTxU4tXUO8GWCD431A9YUJsK6ygLWDf/rjh3SuqYft5lWcXbeJwz7PvHGajFYX7a4u5X7fvmPKB3C2lSXyqcYeykjW06P37iKtUmIbtgUZeDJxWOlvvnsH297t3UMsMP740SVyeQPX+ABy0hI43u4PBEgQRFaTsQFvlLY8G/4B48FiOVbfyRoK5gGLGwAphEqNFjs99fIxHi/8HHDKQVWHAH38oVratq6UBdCF5l76h99/QGeRUBTDeKYLAKjQmDfWhHLTqaNvjDflK59cYjOlZhXg2cBSFJDF7qLXP75Ide0DrAXAI78QEyAtQcfqMnwAncOTtLYsj/7tD7E+IlXvT1zqor//9TvU0j1MFXnwk1TRt+/eyVGhWEwAzGlxfibjKTw+HwsAvDtgE/CNuZxPY+efLHO8/6lXT/B6g18GAKUYWweR8CaFw8eIQnV06VkkA123fb4AqHkMcaZCkmkfCcL3ieRNAEWRQHPy5sHpp1EpOTHoiW/s53Ab52zPE6o5GyIuOkJASfuGJlgdfP4dnOgeqt1czg4vnErgVvvNn09TR/8YM8RuqCyge/ZVc9z/l6+cYA2hqiibtq4potumfAAf112hC639HN5DOPHxB/eSQaui1z65xLF35P2vKs6hH9+/h+3zzv4xOt/SR++eb6dQ+FpsvlatoMaOAZq0OtmTn5WWRJVwKt0giWW2cc+WC2B3uekPb5+h4/Wd1D0yyadWUVYKn4zfv3c328poF9v66dlXj9Opy50xjWemAIja0EBZ1rf0siB88xTg6DLdtXM1C6UNVUU0bLTS0y8fZwFhsrtp6/pSFgCI9yMkh999eL6dBdpXt61igbWqNIeRlTB3gNeY7gTMTUukK/3jHHqt7xiinPRkFtTAF/D42gdYwAM3UVOZzwLgntqNNDppj0kA7FxXQpnpyexT6R81cQQD7xDOYXxDMMynIQqDtYr5QNrv2aYediDDKTinJlOYBBkIq8skC8+TQMeJaADUX/MVAErySwZSyrsFMfwEybRLjkCFY3IGwhn10O1bGLADvwC89fNps22E6D09XmSTOVnF/8WRY7wo8jOTqCQnjSoKMtij+tHFToakbirP5Vj/wR1radLupl8eOcoLRTGFUNu5NrJ4YDMPjFsoGAjygsLJibj/G8cus+MJjixAaQ/WVDBoBdcC0dY2YOTTfXoUAFROz7x2gtp7RikjScf3u/+2GkYXXq/NNu7ZBIAvEOC4P04UhMJw0myoyOM+3Ve7iTUgNJyMR96/wIIzlvHcSABgQ8AvgP6/c6aVN8xtqCS9tohz9zFHT792igUlQoR7NlWwAICpCHMCm/vPJ5sZDYhYPv59XWkuJSfoyOn1M75jugCoyE9nsBE0AECwgTbcvb6YCjMjWakA9Zxq6mMz8dCOVawRbq8up65hY0wCAGhQHGIANb13vo3c3gCDsmpWFfK7zJknKS5yG4B7OHaxk176sJ6ae0ZidP7JKBEE599pIuHn5JdOkyrkpPqn4BSchwbAPzks0tbhGlEWH5WJ9suyjFUaE8MGbN5PgUGrr1YRjtUUmG0jREfIGG5/gP0AgKheau8nr9dPKoXImHOcRKMWFyP09mwoZYTcxlVFjAN45cN6Ot/Sy3noaLBp0UbMEf41nGogPnnwYA0ZtPA6dzJI6GxzL7lcXirJTuY4Oxb7hNVFrdcRANM3TH5aAm/ER79eS5vXFC+KAEC08PTUifrB+XYWAF/ZgihHFe3ZXHk1XXpgdJJOXurg2Pd8xzPdi45y8c2dQyx4Xj3WQKC1XleeS2uKsxlngTDk26dbqaV3jNGBCEfCaVddnkvdA+N8Er708SVGZcK2RnRnfWkO4/G1Wg1rENMFAIQa1O/u4UkWOBiPQaNgcwcNFXSc3iAV5qTRoZ1rGBNSmp9JDV3DMQmA6inOS2ganO3p9bOmGDW7Yk0/j9r+iIp8eL4tQvo5H+APUaTyj4Daf+Kv6FLORaLDn6s+zM1bse0nlUpBuCscEvaHZBkZgnmxnOCRLMFkVjkBsICURChqsQQANjjCJuMmGzV1DlFTxyA1dQwQIKuc8KFRR1CBZXkcey4vyqK0JAMns3QOjFFz1xBdau2nzoFxGpnCouemJlBFYRZtWlNE68rzqaIwm+298Ukbq/MfnGlhbzfUtdQkHYcjrU4fmwDBGSZAVABcauunwoyIN/pHD+xjr/ViaAAJOhV19Y/xwvr9e3UsAB65HU7RKqoqyaX0qXg2Y89N8x8PTu3pAgDaHuCs0MSeefUkNXUPMyoSmkFlQTqfosAHjBjt1Dtqpg2V+fR3j97DuBGgBBGNgAA/19JLJpubcwrWlmQzoAk5/+NmxzUCAOQvOZkpZHf5GIgFRGdb7wiHH9EiOJFcRnLCOV2cl87qOuLtsfgAZgoAIBzv2LaK3+OujeVUkB1buncU+APN81evn2J/zvAE6lJ4Y9lmuHaIiT+Z+ivwLl1+7vOJM26YCzDzsdsfzVLIio1hWd4vh+k+meRVRDJA93MSIMBiI5Nux/pS+mdf38eILsTSkZATS8OJjqSNyx1D/DM4k35wzy6GlV6vwRSw2J3UO2SkhvZ+6hky0oTNxVlnMEtWl+byBshISeQTBpqDy+2lwbFJarwywPRaHUOTfOvK/DRWW6urCvkFI3kIPg6EtAZGTHS2oZMRhMgihJd7Y0U+O9w+vtjFzkXwEkQ++TQwbqafv3iUWruHKTNZxxrFN+7YxgLpem22cWPTYk4QOsInMjcFjLbjxBWFSL1DE4x7eOH9elKrFfT4A3tpf00FZaYl81jQ4BuYz3jgqMJ7gcMvI1FHG6rgU9nI0RWE+iCE4SxFUhZOYeBBCrKSOZcCsGGHy8cCACczkpKQ1AMkXNfgOH1wtoVDm6OTDj7dS3JSGeeQnGRgzAPGC0AWsgXxu7zsVP5t/4iJc0Eutvdf1eagvW1eVcTRj6LcdEpO1PMhBLjv9fqPjM/p8xp9TukUn0Nz9yj98YM6ttPv3LmGdm0o58MB4dVYmtcXYAfpyYYuevLlE4x+xL9Bi5xTYxVCkEmQ2yhMrzL1V0hqpMZfzlo4YE4bmGoeg92fLgny/rAg/iXJtFUGbTjNzRkYTb9F1h0Qd/AFcJJQakyWBE8S7F2rM1IOGXBYkGvAJrxeY0RVIMhpo1aHi1xuH/kCIa5niNTOBIOGk33USiWLMswjJh1AFZvDzSSbDnek8ipOUTgwQTaBUwxCDYsH2obb4yMzQC6eSKFGoPQg4LChAENGpAF9xL/he8xkpaN17YyBh1lSnJtBuzZVUsENmItmG3d0AWFD4FqeG/RTjdRcgSbMNmq4MshOM0CTYaP+i+8c5OiJRqMipSKS7R31Qsc6Hjiv8F5wYgFKi2fjGdjo0MTg7e8fNfM30nMxP0CKAq+AkBnmPJogBFs/iQleZAYNQcMCBBZzi/lO1Kt5/pHzAecbxovIT1aqgX8HODiC5rgfErjwW/QPDRoH+CHwzgEvRs4BWjQdeGb/0U/cPzqv0efoNRFAW1vPCL384QUe06E91VRdWcjoQSScxdI46adnhKNWgGgDWRoJL87xLnD+EZx/wnkKy7+kYPA4WZ0m0H7Pdoe5CQBs9PJDSkrJ3yGR+IQs016saSI5AkWbY8vjGm0lHJ4CdRgw9VgAnMH3JWojE2a62NzDGwKnUE5GCpUWZrFPIp4NmXadfWPU0jPMp1zPkIlJNKD5PP5wLQN15mOKxdpHCAFscghk/DdeN6fTTuXUz2YK8u9hRyEENSV4FxJOjrX/M6+PakodvaP07skIv+ZX91RzJAfCdK6Q96jqj2Skd8+0sPMVWAz4NmJsbiLZjEgnyfIvyD58nrregdSbVYWIZeeJVPPYWoUkfl0Oy/tCsgy6sAiyZ44tWj8AJ8+P7t3NSReLQR8+x+4s2WU9A+P00elGgnd+24YKKi3Iimgi8wyP3mgg4DZ47eN6Dif1jJr5BC3PS2dTDLwAUQTlbBtwoROFhR75RLQMxPWmC57Znh/9Pfox/drZfrfQft/o90xL7nRT7+AERzlUKgUd2L6WHYqxJL1FNVSkq8P2B04B2gC0l9iaPE4yNbHzL0ivUsPTbXPZ/DyfMT1o+6P5Ekk7ZFnYL4fkr8okRxAWc7xPNIlly+oi+uG9u1gFhV2G8NmXqQ2OmujspQ7eDNs2VrBPYTEYZqCivvZRPdW395PJ7mHVHFlwCFch6pE9z3DVl+ldXW+sUQEAJzP8ShDcQB1mp8dWExMmB6JNcJI++/ppTl+HOTHnct9XbX/qJFl+N2L7+85Tw/NzrhoamwBY84SBEkI5kizuD8vhnxBRjRxmX8Cc7wMhUJaXQQe3r+aowFLQdi/1AoaNDfUcLRU245RNGe8TjePKPSNMjwVHFZyfyBQEOhMwVraXV1rMMxA1AeB7gX8JaxrCFdRqsTRkpSLFHGHSj863c3LUnDc/HsS2PwH4U0+y/Az5w8dJto9R65E51gyLYeNGBvaQRDUpapLEHRLJj0d8AXIyyXOrIBSdHIRjECICNuCB2o1MVIEcd3DVrbT4zUDUOchOMIarIk0bC1V5U2z/+I3ki3UnRJuQwQm2HyBJwX0YqfV3latzrgOGx9dMMp2kcPhJmhg/TyMaLvk11xvM+eT+VNV/SFTtTFlDJD0QDsn7Q6HwOjlGXwCQWAiVAYiBrLad60s5RrvQdOG5DvrLcl2kwAZIMSO+oJk8AvHWOL4s87rQcUbTfcGg9Pt3znH+Qoz5/tEujBFRI8l0nIKh16nR3kZ0JOItnWOLVQBEbrv7r3JVYdomh0P7Q+HwITlMFTLjAmIwBQRhKl0YSTqRGC4AImgrC3OOb2/lsltqBqKIP+AmgF8A088bxxuovW88RtUf1X4JdMXI/HqHwjRr0s+NJmp+AqD6e3rSJGUqxdA+kukn4bC8NRyWFTKxP2DODQQewKHDF/Dw7TXMzsucnl+ysOCcJ2zlwlt6BjiawTkXI/TiB3Vs+0P1BxdlbE0OEQl+kukC2/4h+eRMvv+53m9+AgD5AeWTSkVqcJtCEn8SDof3BkKhDFkm/VwfjOuY2y5Bx1lef3H3ToaALkUhj1j6vHLtygzMdwY8PiBT3Zxn8Zs3zzAwC0Aj+ANibPAgj3K5b0H4NVmVddSVFpgN93+9Z8xTAOBWh0X1bkuFQpDvDIZC+/3B4DY5LMeUIxC1SZF6e2jXWg4LcjbVApmDYpzMlctXZuCmzABCfpeuDHC8/51Tzcz0w2G/qcIlMXRigGQ6TQIYf+gjupzTPZ/Nz+Z2DA/9zKWGvT/NUIjKdd6gb6/fH7pfDofXyJEqQjG588ECi0QQRAUO7VpHq0qy41pRaCFjjOdvo+EjJB2BKWd6cQwkTIFHfzqSDNeBMwBOIywUhO3AdDvffPMbjSVagAK5E4C/whnLkNaVMGFcXn+kwk+Q1f13Tzcz5h85BiCfja1dVf2bSaBXmPMPvP/Tav3Fdr8FCgA69FO13i8mB9yhnSSHfhQKyTvC4XCiTBQTGDqK0QaH3SN3bKHt60viWlEo1klZrOujAJKhMTO19IwwLBctkqWWQ/lZqQwNjsaTUfb7bGMXdQ8amacQ6bVf3bmWIdTxbEhieu9MCw2NW5jvsKwgg3ZUI6vt5pZVj+eYltO+YlObAAAgAElEQVS9OKfBbGeV/0/v11FdWx/zFiBMG2PzkCxbiIQzRMJvKCicI7fSRl0/i5kyKPrcBWkAkZscFpXbRtcrJOmRUDi8PxCSK2VZji0fcipEVVmYRXfvWc98fOCqB6dgLNDKGCfzpl2O0xtZcROTds5wAx02YsBgfkWDMxTU5JVF2VRekMWsMnqdmroHJ+iVD+sYITZhczOG/589uI8h1PFs4J178pXjnNySmaSjmtVF9ODBLdyf6bUPoaqCdBWJVNBGosk08ezLF+leUaw/OP1QxOT4pQ4udw7Ov3mo/QjuTZAgt1KYjpMovET1uS3zVf3jKACIdLv/KlcS5M3+kLzfHwh9TZblCJd2jC01Uc9kIWCGgSaA6r/xqCcQYzfifnmk3LWF6ajfPdPKjDVwBnmuZqlFcBHgELitpoo2rSqkkvxMrrX3/BsnmXEIhCQbqgrpX//gTjaV4tlAvPF/P/cuNVwZYAIUpGt//949bIqh9iGYgt493UL+QIh2byildWV5lJ+dtuiVceI5xqW4VxSHAcbmP75/gSG/vcMmPv3n1WS5jWR6jTH/3kADtT4HHMCCWhw0AKKsO/6VnkKhLJsnsCsQDH43HJa3yLKM1LaYTAHYn7A7cfp/66tbadeGMi77jM1xKzek/za093G6JyiuwIKLsl6A5iI3BlWFAddFnvs9u9Zynv7mNSXMBvvMS0eZUmvY7GTGIFBmgcgjni3KtDST0KOyKIvGJszMzPP8W+c4tRp1BMDtCH7+xeLFj+fYlvJeSDMeAg1ZQze98B6YqQaZdAYaYUxNJh8J5CCSz1OYfksUPkOiZKT6p+YpST59elwEAD30kJRlK9LYnR7U0fp6KCzvCQRD5bGaAoj/I88epbVAyAlTYDFs3pgmPw4Xd/SN0pvHLzPTS/2VIc5bRw1B1DXAKdHWO0avH2/kKr63bSxjYNS+rauZmHMpBQC0sd7BcRZcv3vvAqutoFfHe1kRALMvjIhvpZVVf1RjRn1BpEVHAUGz3+HqFSZ29sHpFwy9SgqpmeotMUF+b/Ss+AiAqbtrdv91oUoS9wbDwf2BQLA2FKaSMCcLxQYQQskvVPwBPgBVhmGTAi8AVqFbsTV0DNDv3jzN9FXdI2auRPTE1/fRjnXFbEeD3PLVow0ENuMNZTlcAXfzulIaNdmvEQAATf3zh/Yz2w/YhiA8kFOPCEJOeiIl6rURlqJQmODZR6TB4vAQ4s/YvPCnRGHYIGPRa1HnXmDBNJ0SC+HYv7hvD2UkJ9C5pm7Gqn9Y18FTD+YdlPxaXZbHWYyoLQg1BrRbOPH4hJtismGNTq1kDQ6OTrVayYxD6BfovPzBINN8QfAj0oHrUUka44iU344JV7ZslgbIZhHfh+/myIf17PwDE7XDHaOv7irRB3UTCR8RyScoKJ+mxmcilFhxaHEVAFT7hCFBEnIpIO4JhuS/CIXkmmAopA6HwxHqlTm2KIUY8AGo0gqV81bGB6ASDei2IQAGjHb2c/zwnu20d2MFc9iB5hq2IRxu2HRpyXpKSTRQa8/INQIAobkDmyu4+ObAuJU3G4Ti6pJsOrR7HbMsIbMQaaYg1QTiDNWRcPL4gkHSKBVc0wDJV7dtXU1lBZmkUCjoxOXOawQASFvA4gxF9YX36uhsSx8z86JBcJTnR8p016yOFFwFYcfJix1M+YUqxGBSwqYGOWpBZjKtL8+l3ZsqGeqNPHow3qD4JzZJeUEGX4vqSskJWibXREQkOdHAbEW3YkO8H/x+MJ0wTtDPQyjMmeIrOmhZ9pNAgAnWkSz+liTxNPmc163xN995iq8AoMNicW2fyi4nbwoL4e/4g/Jen89fGArLsSVKT40GpaSrK/KZLRbpw1joiIHjFLuVGpxrv3vzFEM/u0bMnIp7x7YqFmpw9qUnJ5BWJZFBr2FWIJCWooEUc7oJAN6ELavyeSN3DpnYRAC2ALx/3zm0nYk+UJoc4cVjdVf4BAIlOk5mzgAUBbbjKwoy6f7aTVSzpogy05K4+u10DQAn/NcP1pAvGKZfvXGGzrX0MSUXKiGB1qwkN402cYGPAn4/Vrub/nzsMoc2mcc+HGZ+AxQBBSMvIhxf27+Rw5eBQID79Zs3z9LghIUQ+YHAh8MTRV0jYeBSSk9FJOTW4onA3CLk19Y3Su+fbaUzjT3MZwhtZ54NhJRdfPKHxT+Rz9xIrUcAG5yV6Weuz4uzAMBjD4u5B835sqTe6vL697k9vkPBUDhSuifGhqIZ4P1bX5FHd+1ez1DhisJMZvC9lRr7AI5dZgFQd2WIbC4vQbhBbUd147K8dFpTnMUMPWWF2cx4ez0BgM0NFZw1gDEz9Y2amekHJ+u9+6o5qxJVifC35986y8ATlDHDxsImxHNBPRUIhql2cwVHE1CQE6XNpguA3RvK6Dt37SRJqaCXP75EqKoLOjG1UqKNFXkcnVlfkc+CDLFskG8iSgBTA8VXCrNSWJ0HtdXJxl6GfAPgtbEyjzKTDUzz/eSrp5h0FeXcNUqJTYO1JTn0rTu3caWi9NTEmLn1lnpNgPYcdj9IPd882URNncOs5UAozrNdIZneiDD9iJep4Zej8dz86NMiCACijIcOGxLCwRyz2b3T4/V9KxgKbQmH5ASZ5JiiAtEOApCCRYnw1O6NZVSal8GqLxbZrdBGJixU39pL55p66WRDNxfdANEkJh+buSg7hdaV5nBG5IZVRVSSl8Gba6YJAL75b92xhRl1wXkPLAEKXcBevmP7aq7GXFWQQb0jJvrFyyd4A9ZU5RMYmJB6jSy0p147RQAYrSvJ5nDrvQc205j52so4IG39wf17SK/T0jtnWhi6CpVWp1ZwhR4I4lWleazSouYCsO2o8gvb/bt3bqFNFXn8bhq7RujXb53jsaIy09bVKAiCYqVm+vnLJ6ipa4SSDRoWhoj2bKosoK+wppfDIcZYCTaWai3Aqw/hBzMOBB+nLncz2g+CeM7Entd0XvYSCVYiuY4E+Q/kp7PzTfaZbU4WRQBQ7WFFRgZpQhb7Ojks3xfwB/d4fP5VobCcPluHrvd3MLhmpCZQzaoiuq92A1e9hZMQLL23QgPLMFiDr/SO0snLnVwJ52LHMGeBQUVG6BMnNZiSoH5js6JOHmzJ6SYAKKfB5ruqKJPAKwgV87UTTeQNhui2Lav4dC7ISGSG3uffOc++gNu3VNK2tUUMIhox2ui3b5/legdpiXratr6UvnvPLjI7PNdoAIhCoGouUIkfX7jCTkLYsyjDjRqLcBJWluTSJAp7nGjg+PblrhGO3jz+wB6O4MBcqGsfpJ+/dJxDYZur8lkAwL+AUlwQAADEFGYm0+ZVBXT7jrVUXVHA2gzouGMh11zqNYAaBnDyoXQcqvnWtw9EuP08sXL7XR1JJM+fy3uH36agr50avd5YiD7mOieLIwCmnp536G9RUnyHxxvY6/L6aoPBcHlYllWyLMdkxKOTsCkBUb1922rWBgCWwYKDmTDfYoxznaSFXhdBhEULlUS4++vbh/gkhLfe5vIwOAQCrbo0h8OAD9xWQx6vj5555RibDtNxAOtLc69bfhxAotQEDQuAV4428L13rSvmUxfORnjqPz7fzvY2agVsW1/GZbxdPn9MhTFQAANhQGgYv3/rNPcPxTixeR+s3cjPg2MPqv5LH1/mzbCqMIP5CL+ybRUX+YAAwPhRvhzmCJCHcGIuJdtvrO8ZzD5Q7wGhRpIP4v0fnmtjkwrvex6nP7DBXhLoCsnCByTQSRKki3Th5wsG/NxobIsqAHK/9phOHUrIcHrlbf5w6JuBQHirzx9ID4XD1yfy/5w3gI6CORfU4lBpv7avmp1oSCQCoGY5t2jcF/ayzenmBB9gwwdGzdQ1MMbIQJyWQAfCJEDZ7ycePkAKSeDoAeLwcxEACC9Co+gbMXFZdACJ0hN1kYKsGhWnncKbD40ErLwwAf71Dw+x0y6WyjhRAQAV99evIbpxhQYm7OyZQgWoiGYmcDQAEQhRkKkoM4k1gHv2VpPV5WUBAE0AGgHuB7wHohJs9t0ifBBwjEK4Aeb7xvFGLuUNoQiNYB6bH0N3kIA0XzpPJB+hgFRPk5PmufD7z3f9L6oAwLt86KGHxBP2/FWyrPia3x/Y5/b5NwSD4exwOCxECKLn3rBoUdSjsiCL7kAlluoy9kLDkQZqZniTl1ND7B0ngdPjJaPFyUAfRDDgkYfa73B6uIow4uwvfXKZ2vvHSSGKtG9TOf3vP7iTDBoVPffaCTp+aW4CAL4RzAFKj6GqLrLNELaD5x7hQdBRgJAUDjdBFNiUevwbteTy+uYpACavCW8KIoqcfFqoJcBecS+pJZFyUg20tjSH9m6upHGLkwXAhNXJZDAQALVbqqgkd14W4k1/5fB9+P1BGjFZqbFriE439ND7Z1rZpImJ1Tfac67qy1FX1PUDwecJEkLvUl1h50Kx/rNNTkwbcLab3eDvQt4D/yZVJYtlLpd3r9cffCQQCFX7A0FFKByOecdCCABYgsw4LGB4vwEdBtBEp11ecWNOA/X5qXsoUsXWaHZQRoqBgUDA9cPRh7g4qsH+wx8/pnPNfcyItG9jBf2bH97JNvdzr59kG3suGgBCaok6FZc3f+NEEy9GRA0QrgN2H5rIwMgECx4I0iJUJNpYSd0jpnkJANj2CG9GAU6FuelTpdpg+REDm3oGxsjn83PCE0pmgTq7rW98SgC4Ipt/6lN8iwgAt8fP5tSljgH68/FGAq//4LiFbA5PbNRen24YqP5uElDWm/5E4eBpksP9dPm5mCuExLpHb4YAoJrHnlSmEOk6h/s3u72+b/sCgV0eXyA/GAwlTLEXxtQPxLORJAQo7Z271nL4C2EuEIkgtXi5+ASiAgBJQH987wKhAgzAMSgyumtjBVe5DYVC7Dx6+rWTXEMPmgGcbHD2ITwWiwawvjyP8tIT2cZ/4f06Qn7/oR2rGaxTVZLDXnvUPLQ5XIysxIZdX1lIbf3j1xUACDvC+YcNDo0CChbuh/lGKXM4GT8538bFNeEELMpJp796uJa2ry1hQQbe/MvtfVyZuSgnlQUAIgUNXSMsAIzWiABAmW58Q3tYzi2a1w/nLCI0GDfCqh3944yvQAm42FrUUBDNJADtJ5+ikHCEQu7GxXL6zexfTBsvtsFNv1oWah57SuGaGM3zhwI1Drdnn8PtPRSAUxDOkhhNAdyZudgNWirISqWa1YWROHNVwaIQZsx33Bgb4LqwEZ9/8xTjwQEHRS7AmrJcQvYjSEEQljvf2s9w2MKsSBXlH9y7m82HX8XgBEQYEKW1cb9fvHSMeoZNjNqrKsziqrqgBz/d1MuVZ4AXqFlTTLdtW0P94+brCgDUD6hr7mEB8NbpFi7vjbLeKJIKYYPIBbIFEc8HVFgQRPrq9lVUkZ/BMF5AmcF4C61t57piNgEQ0kUY9FYUANG8fhRrfftUMwOaUHEaQCuYe7Fuf2CoBUGA66RdkIU3wiIdJ7/QRA2TY7Gy+853jd4kARDp3pqHDhuS1OrsEbN1m83te8gXCNb4/MG08DycglEhAE0A4KCDHJ+OpKrCURhh11lanEC0HBagoAACnW7oYjsfGxDqP+L3sJPhnMPmBCgGFX13VpfSV7avYafg9ZKBbhQFALBnZ3UJ1xz8w9vnuB4gNAyDVsWaATQAIBGByd9cVciAG8Cse25gAgB3ABATQpcvf3KZugaNzAOQn5FMG8rzqKIwg51+KID63tk2zmjMBpZfp2YB7fD4OfMRwC1AmNeV5bDTtrVv7JYSABzn9/rZwQfsBUqtAeLbOTDB+Qzzyu2PbAmnINC4INA5QaAjISFcR6Jtks7MXtRzvht+iTSAqcfWHlasyeAiIuVyiGqtLteeSZtruz8QjBiN82hYaCCoyM1MZiAJnINY3PARLHUacdT7jw0Jco+LbX0chgNyzuz0ktsXpLAcphSDlspy0xhhB9MAWP28zFSO18ciAFB0FQ5EIPYaOgZZ3W/sGKThCQtXRcbGR7JNVXEO7dxQzozMfMrPgAIj3fjRb9RyWM5sc9KFll7mr8d1dpeP1XiE74BZOLBtNRd0OdPQRc1dw2x+AP2GsSOejxMfbM87qssoNyOJgoEgA4duJQ0AyUuIZiDUB+YkpPVCGCB8u4DNj9XeS4LwsSTKJ0IhOkcqSz+dIf9ixPtvtLVuqgYQ7UTtY/8tXUGKVYNG884xs+0ury+wNhAMJYbl2JGCrAlMRQfgBYctuW1dCaPqCrNTue4goKhL2WAfwvveMzjBpymSdIZMNrK7ketBlJliYBUdpz9q9uUxlFbBQgNpxCjtbbS7qbI4m51sqE8/NDbJeAKo3sgMhKMv8snnMBxKj+F5yCfoGTYy2AdaEfIAAAqqrizgEt7wlwCy+tybp6mjb4wyEnW0oaqA7tm3kcNySFCCBvPe6Rb2eE9YXKRSSlSSk8rO1/1bVhGyNxHNaO8d4ZDm+KSDzRc4PLH58TwIHYNeTQ6Hm0CQ8drxJkYITu83hNFyatDM4OdAuBOJTsjqO1p3hbqHjVytOKYyXtcODGW7Uc33MhG9RkTniGiA6p+y3ezxL4kAWPPQYVVmiiFx0uJe6w347nK4fTstdvcqXyCYMd8JgBAAHgBgFCw6gGmAF0AJMkQIlrJFy2O73D4yWR1kcbiZBAQMO9BgoFanJOj4k5yItGcV/ztszlGjNUIdHQyxMIOjDMhIqKRWp5vGzU6O48OpB58IvuHhR5gKPgVoH4hX41kIEWKOcIInMdQ2UiIMNizAQ1jsaoXE94BwwLU44fDv45M29gGgT3DwQbtC4hLmG6YWxgPmI+QbRLnuEPJMNGj4eUhZhqYQpRgbNto4SjG93+jPcmrw9COfArY+0JAt3aNs5mAOFrD5McRhQRDqBFE8FabwJxSSOzkKUP9UzCSBC52vJREA0U7v/P5/ypNF5Xazzb57wuzc6/YHyoOBkB5owfkMLIIYFFj9h0MMYUJ8cJLBvo7yCSw10CRCFRUkeSpHX5REzusH2nE5N/gToM3Adw3NAY6+6WW+l3Pf59K3qMmG1F0zm21Ghm0jzIdvIP6mnNZzud31rvFC3hIJrZJEH5CgPBP0CS106WfG+d5wob9bWgHw0P+nDScF0lw21wZfKHy30+XdNml3l/r9wZT5DgwDwokKogp4ukGguW1tCYfCAB1eDpWHomSRkRJuwtU+LbVgmm3Oo5Bm9Hr6xl/u/Z5tXNG/RwXA8ISVzrf08qbHB+FbaD/QumL39H/6dDj8JFFsVoji2aAgfxD0KlrJQfaFsPrOdWzLygcwszO7fvzfiijk32e0uXcbLY7tbq+/JBgM68KyvCCdEKo/sAJgFEJoDWGozNREStDDSx05vVbaygxEEZswdQCVRlgT4Kv6tgHO7QeKc4HNJwiCQxSEDqVCOiZK4hkSpDr3if8B2O+StmWxA+743v+j96op0+xwbXJ7/Hc7Pb6tVoe70B8ILcgrpFIq2EEFwA1i18iyO7ClisOGnES0Uo58SRffcnl4BOAT4LDeRxfaWeW/0jfOnn74NqIFXObbX0EQTApJahcF4RyJ4vuSIDe7lU4zHX3OO997xut3y0IAYDCHDx8W3++VSnwh8YDV4dpttrlr3L5AYSAY1IXDC9ME9FoVx5/Xl+dzNho85RAK8AssB7xAvF7myn1im4FofB9pzQiVgj4N8X1ERVCzAZRrC2x88kui2KVUKE4jWhry01nPuZ/FjdNvgf2LLRlnoQ+b7fe1T/yTgXz2bKsntMnnD97tcHm2GK3OfJ8/sCBNAM4qnPipiQYqyE7hcBvgtvhGnHqp8QKzzcvK3xdnBqLx/abuYc64BH0XcAyTNheDsxBdWUjDya9SSe0KUTovy/KHshRu9gTUJjrz3xEGXBZt2WgAU7MhvPjii+LTJ0dL/d7AAZPZuWvcbNvk8voLfQHWBOYVHYjOdFQQIOsM7EJIJ0YOAfACgOXqNMpbKh99WaygW6gTUWSm2+dnpx4SeBDmA9sRiq90Dxk5hBkzeefMORDIKwqCXRSEbrVKeUahls74A/5znuM/x8m/ED9i3Gd7uQkADFC492//i8HnNGRZnc6NLo/3TrvLXWO0Oos9vsC8yEWjswafH5x/oKKGg7AkL521ADgJESUALRVi5cs9HBf3VfAluSGcfTjVgd9H5iU2PkBJvcNGzu5DfB9/n2cu/9VZFEVhQqVUtEiieJ4E+ZOwJLR4fIrJ5XTyX90Ty/Xdy7Is3vXXPyvx+YP7TDbHzjGTo8bl8RZ7/QFDaIGaAEsZAXx8ekbGoTIxNAKAhhAlAD31im9gua6M2PsFWx/2PABP8PLj1Ad3H5J6EOKbtDkXvOm5VwJ5REEwS6LYqVJJZzQK5Tnyeuomz/xyOPZe35xfLEcN4OrIH3rinwxu2Z9pDwTXB4Oh2ydtzq3DRlu5y+OLS9laQFoNWg1DVmEGAEG4s7qMw4XLIZfg5iyBL/5TuETXuIVpy5HCCyg21H/QpyM7E+CmeDRREobVSkWdSiGdEwTxjCIQ7DCFxy03M7kn1nEsawGAwciyLHzn3/+qMBwM7R4wWrf3jUzW2JyeUn8gmBwMhbQLVdfwDEBZ9Vo1F+xARiHyCBAqRKYb4K4wGQCvBVpvpS3/GbgKvfb42KGHzY7EKqj7Z5t6OU0aMOmYa/R9dugybyBBcAkCGRWi2KrVKI9rNYoLJAaax95ZOoTfXN/SshcAGMhjh5/UWTyU7vIGqtwe364Ji33byIR1k8vjywnGwWaL1iTERkdoEOnEZfmZnJ23Y10pleZncILNUicVzfWlftmvw4mODY6NDuZkbHyo+sPjFhYIyI2YZ42+a6ZWQM07UZRFQeiTJPGoqBDPKkTxsk4X7hsjstM7P4uxFtjNf3O3hACITsv/8p//kOVVUHXXwNjWrv6JPTanZ7U/EEoPBkN6vNCwHBHIC21ACuamJzN4CCYBKhKBbQgMOUheQb07RhKKcXncQrv7pf89EnNw6nu8AU60gkMPpKvtvRFbv6VnlADvBVlnfJoQFkUhDMoDURTGJFFsUIjS+wq1qp4Eqd/y4X+56Vl98x3XLbWCf/r/v632OKzJRou52OkObpy0OneYbc59To+vyOnyiv5gKC7jidYmBHMPSDWLslPZQbiuPI9TYBEtuBXoyOe7KG6134GeG3F72PkXrwwwLwGIVxDTh9MPaccQDrguHk0UxaBSknwKSegQJQnIvnOSLLaHVeoRi8WyJFl98x1XXDbMfB8+39/9zX9/NVmnouLm7uHNA6OWgxaHe73d5c32eAOJIBsNy7GTjV6vL4gUgKUXRTlB5AknIUKG+G+EEUHhnZSg5fTdSDbfLTmd830NS/a7aDgP1XhAxIlTH6o9svdAWtLSM8zsRaBfj4eJeHWgghAURcGrEASLSqkYVCjEiwqF8l2VXt0oqtymoSPLB+Az15dzS67Yx558UqlzZ+qtNmu22e6pNFmcWy1210G7y1s1aXPpvX7/ggBD0ycPQgB57XASIl8fZgDQg0gyQrQADkPAipHLvtQUZHN96bf6dXDeAbADVuLGzmFO3gExJ4g7AOG1OiK8BcDwx8NJHJ0vURKdaqU0oZQUzWql+LFCEi8JJPeKSbJpiIb8dORIfFSMm/iCbkkBEJ2fX3/yiSZsV6Z+fOHKuoFR8+1mu2vzpN1V5HJ70z2+gC4YCi8om3Dme4gyD6GEN8pary7NYUYbVMsFzDgFGoFBS8g9AFfhrVrf/iauvzk9CvwJ7Njz+gnw3eiJjxqI4D2EAEBRTtj+zMsfMzvv53cDp74oCjalJI6olIorSoVUp9Ooj+aUajq1aeQ+evhwfOKIc5qN+F50SwuAw7IsFh09qqo/P5ZqnHQW2ry+ap/Xt99kdVQPjJsLHC5f0gKZWz4z2xACiAYgYgD1H2AiOAgBL64qzuKEI7D2wDyAabDSFj4DyMMHQUf/qJmau4e55Dk2P2odQvVHtaXoiR/3zS8I0OzGDTp1s1qtqA+GwkjoadfrleOlWzWOo4cP49RfVvDeWGb8lhYA0YHKsiyNjpL6F6/8uWRo0rJnYMy8uWtwfI3N4Sn0h8JpwWBQN8XhFtfxRqHFMA1AT15ZlEnV5flUmp/O9OQQDqDVAtgI3zAl4Cf4ohBoxLLQ5nJtlCgFqjs2NMJ1COdh84OLH9yGzV0jnLbbPzZJVrs7vjb+VCcFEsKiBC+/4BQEYUKtlDpTkvR1CTptvUKWLjYcCY4udsWeucxXPK6J64aIR4fmcw+AhUBS8x9+9o5+wGxJtzpdpf6gv9pocWyZsDh32F3uQgeiBIH4RAlm+ghA4AnoMLgHYALAQQgBAHRheUEmf+A4BOJwxTS48RuOqvqomozEHHxw0sO2RxgPfIpA9TlcPob2gpI7njZ+tGeSJAa1KqVXoZC6FArpE6VSqtcqxA61MmHIIZmst6Kz70az/oUQADMH9/e/eSWNQvry5p6BzV0Dpr0Wh2uNw+XLcHt9SR5fQB0IhhaVJhjcgzj9ASiKCgB856QnMrEntAEQe6JeH8qZQTP4MkURol58hO5QqBSbGczGIE1FrB6nfeegkXqGjNQzYpza/M6FlNue07kiioJfIYlOlVIxqVYqR9QqZaNOq/4oRatt8kmK8cbf/m+uOd3oFrroCykADr/4oorsiQbrpDXL7HGX2RzeapfHv9totq/uH5vMtDu9IB5dtNckoXSZUsEkpAadhjc92HGBMgQxCfIMinPSCIU38IHGgGu/LFGEaHIOnHYDo5M0MG5muC5Oedj1+Hc+6d1eNgFA0gmzABrCYrUp3445yaDr0mtVjYIgnFUIQqtCrR4SlWpzo7fIS0cevuW8/LPN1xdSAEQH3dnZqZ70SslHL16p6Bk07uobNW/oHJwotTk9uaFQODUQCOl8gYAQCscHQfh5ahanIevUXJgDRUyiAlSHXKMAAAtESURBVADfWakJXEQD0QNoA2qVksOKqHMYFQy3koYQPeGZcccXYLothO1QHRmnPrz52OCoXgywTlQAjBitNDZpZxqueKTlzrr4RSGkkMSgJIio0DOpUSr70lISmtMS9Zd0es2FjRW5A0NnyH/kC7jxo3PzhRYASCnu6upSvn6hPaGjz5FuczpLgkF5nQXhQptzm9XhzjeanQq3z7/oWT6YaFBpY4NrNSgPruYNr9eomc8fYKP0FAP7CaAlwIeQnZbEEQY4GW8lnEE0To9wHdR5cOmjTuCE2c4ZeLDxJ60R773L458yAfwRYcGEHKFFse1nCgSlUvIl6DQOrVrRrZIUp5Qq5WW1pOhSaVTDGqVgyXWUuI8ceRhqx+Kpi7NJqUX++xdaAEyfOzgKn3rhaFpAIVS0945u6Bwc3zlhdlQaLc50p8eb4g+EDIFgSDWVJHLT5gUPwuYGhgA19CAAwEnwqQBIZIpzhB2hEcBMiH4gUJSSyIJFKUn8DRhzlNQEpsh0zWGu0YcoPXb0JEfV22iGHeYHJJqBUGjqe+r/8W9TH5z48OCDdSciAOz8DVguBABCdyh2gs1+M3eWIJAsiZIsioJHFAWrWqmYSNBrRhJ0mpYkg/ZkZkpCm91HY0d//s8XTAO8yPs2bre/aQs9bj1ewI1efLFFNeEZTRh22NOMFluuzRWs9Pl8NZM21/oRo63C4nCnTaWJ3tR5wUZFoVBW/9kEUFw1ASAc4DCE+QBfAqIMXNnHoOFqO+xf0H9afQeCAhGJmSZELOHHaDhupgoPZ53D42MVHc46rgbkxn97ye6M/FvUdkcYD6o+NnnUBPD6UQg1wFWKUBgl9nLaC3j50MAkKaxRK0M6tXLEoNdc1KlVDZIgNwmSskevUUwoNQY7tRq9R4/eusCeWGfopi70WDu3WNcDN4CD96k3zxQMDU5s7hqe2NA9aFo3aXcVerz+FI8vkODzB7WBQEgZwZLfzHPqs6PGiY5Njc0NX0ESNjwLgogAgCDg/9ZrGHMQFQDaKV8CiE+i2Yt44dAEpvLYIw+TI6WtmTOPiJF0sMEDgQjk1jNlw0cEAEqARTb9tQLAMyUIPHz649oFc+stcAFMpeuSJAk+hSQ5lArJqlEpzTqtuiszNbEuK9XQkJqoa7trjd748MNfbFX/SxUGnG3dRHEDz75xStfRO5Li9gWyfYFQkcPjX+3y+DZPWl1VwxOWXIvdnYiFDHV3KRsAR1DlUccgov6L/P2p6i9eYwIAgozrIx+BIckQIlzKC/8mCPwdNQmiFX9CU2m12LjwuPNnShhAIOD/8TdoBrDTA0H8f0T1Z7Mg+OnfboYTb7Z3IomirFYpZZ1GaUo2aNt1WlWLQlRcVkhil0atGdVrJVNWWoLjucM/RN7+0kr52QazSH//UmoAM+dycHBQ6xWEtBMXe8o6+k2be4cn1/QMGUvNDleO1xdI9vr8Cd5ASBMIBBVTvAOL9DoW57ZIUuSN/xkBcFUBYBs/KgAiG3/h5JiLM5ob3zVi4/M4fZIoOZWSaFeplFa9VjWQmZrQkplsaEpPMTRs3b9tyEgT3sMHDtyyGP54ze2KACCiF198Udq5c6fqgzO9hrbRiWSnK5AdDoaK3H7/KqfXu9lsdVUMG5F56DY43V7yB5dWI5jPy4/WRITyH6mIFv1mC4APQHzDCIjSZ8/nOUv5G4Ukylq1StZpVaZEva5Dr1G1aVRis1Kh7FYrxRFRJFO+IdlaeKjUc7i2NkSC8KU89ae/oxUBcJ0V29DQoCd1Uub5K0PlPUPGTf0j5lV9w6bCSZsjy+n1J3p9wQSwEAVCIeVUAYmVeVyCnS+KgqxSKGRJElF1164QJbtWo7QZdJqhtBR9W2ZKQmtJdkrT7vXFQ2Qfcj788MMLLvWzBMNc1EeuLNzrTC+chI2NjZrzfUZD57Ar2eN0Z4YD4Ty3L1Dm8HrX2hyeSqPVWWJ2uJNNFofg9vpX5nFRl+n1b65RKcOpSfqgQaseV6uUbRql1KbCR63oU4jSuFohmHNzc20HS8nT2toaPHz48OJBCZdg/PF45MrCncMsDg7KWkHwpJ3ruFLU3je2tn/UtGpw1FxhtDqzTTZHgtsbMMhECYFgWOP1+hWBYEhcYB35OfTqy3MJZ3rBCaqQgkpJ9EuS6CaSHWqV0p6aaLAlGjSDSQZta3qiobWsIKPtns1rRj2ecveBA8KX3safbZWsCIDZZoh9BLK0cyepLlxp1zUOdCe5rd5UbzCU6Q/6C0LhcLnD46+wO72VRosjZ8Ro1VnsblU8asvNoWtfikvg2GMOBp3GnZ6kNyXqtQMajfKKWiF1hsPUQ5I8ohAkS5JWby1MS3cc2navp7aWQsKKjT/r+lgRALNO0WcvkGWuVqyvb+rL7jdZy/pGTBXdwxNVQ2PWgsFxc5rN6Un0+oO6UCisD8thfSAYVnl9ATEQmtIMvvSup+tPepRfQSlJYZVSEZQkAeWznaIouFRKpTNBqzZnpSWOZiYb+rMzEq8UZqZ0pqam9j5673YzEQVXNnzsi3lFAMQ+Z1ysBMCyU1euaMb7nIa+cWvC0KQxMeAXMtRqscAfCBU43b5Ch8tTZHN7S8w2d9qIyaa2Od0K1gwWMattHsNZNj+JFm9N1Gv96ckGZ4JeM65SKrrVSkW3RiX1KBWKoUDAbxQlpSU3OdFRlp3mUOSWuX56qNy/svnn9xpXBMD85u0zv0LikcViSQiHFTkdw8a89t6xwt4RY/Gw0VYyNmnPHjFZk5CG7A8EtVMVjbThsKwJhkPKQCAkId31ZiXBxGnI87oNMy1Lkgx0okKSgpIo+Ejgk94tCqJHrVK4E3UaR3Z6oiU10TCSkqjtzkrR96wqyu/ZubVoVHY4bBUVFcu+4Ma8JmcJfrQiAOI46XV1dcqioiJNx4hN29Fj1PWPjRpGLd4EhSKcplFrc+VgMNfjD+a4PP48p9tTYHd5M21OT7LF7tZwdVpPfKrTxnFIcb1VFNGo16rltGSDnGjQuvRqpVGrVo0qlYpBlVIaVKukIUkQxrz+kEkQRGuaXuPMTNS6NqwvdW4qTvKWl5cHBEFY8ebH6c2sCIA4TeT1bhOFHFut1gStVpvVOWrM6eg15Q6OmfJGJmz54xZ79qTVmTZpcydM2lxqt8+vDoXCmrAsq8FGLsuyikhQBcNhRTAYFALBsBCB4S59fsLM8UbLqzFEWZLCkiSGJYECMhFOa5zyflEQfJIo+vRatTc1SedNNuhsSQbteLJBM5qWbBjIzkgcWl9SMFhdmj/hchmtJSUl0AxW2iLOwIoAWMTJxa2j/gKTyaQZtAY1XX3D2pExo3bY5NC6fEGDHAolKRWKVKVSkRkKhzJdXn+mBx9fIMMXCKUFgqEUl9entzk9CrvTI1odnquJNkudpBSduujmRxISSqcl6jRBvVblVasUdkmSjCqlZFIrlSatWmky6DRGhSROOL2BCZ8/YJGEsEuv1roykvTurHS9Z93qCnd5mugrLi6GXb9y0i/y+lwRAIs8wZ93e1mWwU2o83g8SS6/P7Nv2JrZMTCaNW5yZphsrgyb25PmcvtSbS6vzmR1KEwWp2i0RBhz/EFoActjfwiCSCqFyNmIGSmJlJaoDyYnaL0GncauVkmmBJ3WlJqsMxWkpxjXlhQYS4rSjXqlPJGQkOAgohWVfgnX4IoAWMLJn9IOkJqsHLDZNOPDFnXLwJhmwmRV2yZdarsvoHJ5PCqzyyuZrU7RaHWQyeQkq9dLwWCQaLnAXBRgO1JQskZD6ekomaaXkxL0oSStKqhRq3w6rdaXmqz2F6Un+6pK8n05Ram+8tRUqPcI3S0PKbaE62ApH/0/AVI5s/Gdron/AAAAAElFTkSuQmCC"/>
          <p:cNvSpPr>
            <a:spLocks noChangeAspect="1" noChangeArrowheads="1"/>
          </p:cNvSpPr>
          <p:nvPr/>
        </p:nvSpPr>
        <p:spPr bwMode="auto">
          <a:xfrm>
            <a:off x="6062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4" descr="data:image/png;base64,iVBORw0KGgoAAAANSUhEUgAAAQAAAAEBCAYAAACXLnvDAAAAAXNSR0IArs4c6QAAIABJREFUeF7svXl8VeeZJvh8916tCC0IJBASSGhFCCEh9t14X+M4wUlldRybytJVle6p7pme6T8y88f09K+mulOTquqUK7GTOItjnJSTeDe22XchJEBoBSEJIYEA7fu93/ye99wjC1mgc66urhbul58iDOeee853zvd+7/I8z6sQHNN/BpJ3RSAxLBaOiHnQegHcKh7QsYAjFg4dC61iAcRAYS6AyM/+6DBo5QK0C4ALCk5o5YSCQ25ewwOl3dBwAxgC1BCU5u9+AD2f+dHohFJtgKcdHvndBqg2OPUNKHUdnt6baOlvQ+Oe3uk/uff2Fap7+/an/O4VsMOJ5AUhSIwLRb8nHCE6HB5HGFwqDNoTCu0MlQWtPNGyyLnwlYqGVlHQiIJCFKCjoNQcOU4jHAphgPyEe3+HQMMJgIveCa2dUIqL33z+Glp7oJRpBNxQYgwGAdAI9MlvjX4o+XMPNLoAdMtvxR/dBa07xBAA7dCeDkD3QDkG5GdI98Ph6Ue/ux/OiH6EunneQRS/NCQmKDimZAaCBmBKpt380h0uZC+LQHhoNBx6PrQ7AUothEMlAJgPLTv9PGNnVxHQHi7uEIA/ygUN766ujF2duztkV+efP/2ttQNQCvwftIJW3ueuvb+VsQCV1vw/8H/QGkp5APCHxmDkby7aIWjtNrwFeg30GDAIjUGvkegFPQXgJhRuAuo63O5W+S0/zutAXxucod0ofomGJjimYAaCBmDyJ12haLcLva4whPVGYDAiHM7BCChEwqm4c0fD44mDkgWfAKUToZEoBgAqHgpxAHd5Wfhc2DNg0DDQe1Bd0LgF6BsAWo0fLn6PYQQ0DYOnDR50QusehLh64RnsRX9ELyKG+oPeweQ/6qABmNw5VsAuB4riojCkE+HAIsCRBIdnMTSSAbUQABf5XIBxOsKgEG78VnThQ6ERCgUXuIsrc+ee3Iue8Nk1vQd4oMU7GAAwAK37ATUAxVCCf5bQgh7CLUA1Q+sGOFQDPPoKPLgKl2pB8a0uYA89j2CIMOGHMvYJggbAnxNbtDsEXUPhCAuNgIPxuHsOnK65UO54aJ0E5Vgkv6EWQ+lkaJ0IJQm8CH9exow5F3MK0B1QuAat6gHVCOgrgG4CcBXafQMOTxcGXV1Afzf6Q3oR5eoLhgz+e8JBA+C3ufyhA0VNzMIvgocLHEsAvRQKqcZOz6y9uPLc4SMAHWns8joUUDPEtffbZJknYtKRXoKRWARYNegFNJOLNAwt0LoOStfBo+vgRAO0qxnFSZ3AD+kZBMcEZyBoAHybQAXsdiHXFQb0RCE0bC4UM/SeBVA6BUqlAFgCjaWAWirxPF17I0kXHOPOgCQXB7y5g8vQqIPCJWjUw6GvYIilRncHnOhEZ38XQgf6UL6HScigURh3bm8/IGgAbE6YcfjuECxDJOZKXJ8OB7IAlQ2tufCZvGPJLhLQRmmOO72GY7ju7tN33kMfMnMIJg5B625AdUPpDiOpiEYoVQmPrgaGajDgaIbu6EL5HuYbgsPGDAQNgKXJ2uVEUVwYPINz4AiJhltKc/Nlt4cjHdCZYgDo/nPRK8XafXD4fwZYLuwBdIsYAE0DoGokgej2XIMTNzEU0gF0d6Osrw/Yw2pEcNxlBoIGwMrrUbSb6Lr58Og0KJ0H5cgC9DJotVCAOBoMAeZC63Cpz5sIOyvnDh5jfQYEsUhMgmbOoBNQnYDukioC9EVoVQWtLmDIcQmqqwVlr3ZbP/m9eWTQAIz53He4kLsgHJgThXBXnFGfRzIU0uFReXAgU+J7ifsJppkh5blZ944PA5faocBcQS00yg2vwF0PB1qgHG3oGupC5cVeYB/zBMExYgaCBmCs1yF3VxTCoxdCOzKh1GpAZ0OpZEAnSHyvtYG5N1B5hNAF53FKlhUNgKAEjNBACfCoA0pfAxz10LoK0KUYclejH02ofJm4g+AIGoDR78AuJ/LDw+EJi4LDEwunk659GoDlUCgEVAa0JkyXSb1pORxKweFQcDodcDocMP+bfyd/JhKYdkp+kwRwu80S/C+Xk+ZvDY/549Hw8EdruD0euN2e4f+elhNhGIQuKHUNWl8E1Blod4VUEYgtGMBNOPq7gjkC79Y1bR9iIC8s/+tzgLAEOJABBwqMha/SvPX7OIN0I8i8aVnG4+J2uRwIDQlBZHgIwkNDEBbiQmiIE2GhLoS4nAhxOsU4OGgcvAZimBGgYSx4Dxe3scgH3W4MDrnRPzCEgUE3+geH0DcwiJ6+QQwMDmJoyCOfmaZjCBp9UGAOoA0aLYC+DIULgCrGoKca6L8WzBF8ygabps9x0i7LgdxdLoTOiYTHFQeHWgSHXgY4cqB0IYAMI6Ov6OpPyeBu7XI6EMrFy8Usv50IdRkLO9T7dy4X/+xEWEgIwsM+NQD8dzECocZneC7+3G4ADC9geMf3GoAhtwf8GRgawsCAsfgHRhiAvv5B9A/SELgxNOTGAH/kGO/vIcN4DPLvhtxyLn7HlA2DsUiPoAZQpwBdDg8uwaOvwjF0CwPdPfcqjuDejF1zd4VCRUchAkvhcayBwkoAOYLPF2iujgIUgTveGD+wr665+OeEhyIueg7ioiMRGxUhv/nf82IiER8dhdi5EYieE4GoyDBEhoeKUTBCALr8XOxGWDAyBJBdX4iBHCPYwIYlkDBg7BDAA7dHi3fAxd7TN4Cunn50dPeirbMXNzq6cLO9Bzfbu3Grs0f+rq2zBzc7uuXYKTYCpkdAyvItKDQCqABUGYbcxRhiAvHexBHcSwZAIfW5MES5YuDQC+ASMk4OlFoDqFxopHqZdwFb7bLDc6cOdSEiLAQRYaHym4uZP9FREZg3ygDwv+fFzJG/j50bieg54YiKCJPdn65+IAZ3d3oBXb00AH3DC52Lf6QBoCGgAejo6kV33wB6+dM/KJ9lONE3MCQhhttNRHAAB8FECnXQOA+lT0F7KjGERnjUdbS1d6BxD8uMAb2kAN79bV91rxgAg5VXODcR2rECTrUKWq0RFJ+HyD0p5wUUwMOdmYucCzlh3lwkLYjF4gWxSE6Iw8L50UiImysGIDyULr8ZAhi/5b9HhAA0JJL4cwTmcTIpyISghAq3hQBGGDDI0MEbFnCRt3f14vrNTly90Y6ma2242tqO5hsdaLnZida2LnT39kvuIWArTusBQRZSuMSgKdcCnmK4HaVA33mU1rcA+wgiCtglBQ3ApMzALic2IhTtc2IQ7qLIRgY0CqAcBVBYBSBpsiG6XJKM07mQucNHRoTKjj03Mlx28PmxUUiMj0bSghgsXhCH5IRY+e8FsVGYExEmi3qmsIBHP0IJJTxaPAUu9GavAWgaNgAduHazU7yEzu4+Oa6ndwA9/QPiGdC4TOoKNIBF5A9chcYZaF0K5SiBHqxFv6cFMd3tOEo68+xFFAZmy5iUxW3hpBt3RWAoaj60MwdutQUK+VBq6TANl/JZBPJM0grj5DLpNjcyTBb14oRYpC6KR2rSfCxbPB+J86JlkdMojAwBJIsfaiTuJFKfoTADM/FHT4ELmm5/b/+ANwQw8gidPX1oudGBi1daUdfEnxtovNaGlpsdkmOYVM9ALlBRu6APWrdBqRZo5gN0GZz6EJS7Aq6uVhydvdqGs9MApD4XLrG+Sy2CS2fAw9Ke2gIgazL590Y5ztjtucszPjd3+UULYpCcGCcGIC1pvvzEx86RDD0Td/fikITi0BButHXjUlOr/BgG4BautnaI19De1SN5hu6efvQODEp1gV7FJI1eb5KwClofhsN5BlC16Om7io7u9tmYG5iFBkB4+YkYGloJh7MQDmyAVlleSi6VdyaNf8+4nIt+YXy07PBZSxKxPG2RLPyYqAjxBCIjwsDsPnd+lulmsos/0UVohggsMzIPwERhT2+/hAIMCa5cb8OFS82orm9BbWOr5A7aunrEm5ic4aUhG1qGrVC6GlqdhNan4ekvQ2lv82xTKJotBsCo63si5iIyNAFakZ3H8h5hvIUitDkJmH266GGhIZgTESoLPz7GiOeXJMZh2eIFyFySgJzUhVg4P0a8ApczMFn6yVkcgTur6RkwSVhZ14wqrwFoaLmJ5tZ2r2fQi65e5goGJRnp32GCFihVhlJoXQKFk9BDleh1t8DR2zlbcAOzwwCYdf1wJ0k62wAufAHzUJmHdX3W9P2O2aebzwWfmhSP3LRFyFqaiPTkBVjoje1Zn6dhYInORN/590WdnWczPQPmDJgj6OzplxDg2q1O1F29garLzSirviJ5A+YP6DH4dwwbAJYDWSloEhCRxmm41T643dWzBTcwww0AWXu54XANLIDTuQwOTyG0YzuUXjEZ2H3u+FzMzOCzfMfFn5IYh4yUBWIAMlISsGThPIn7g8P/M0DQEcuI1Y3Xcba6EVX110CvoOWGUUno6ukTnIHfPQIRJGFIgPMAPoHHUQK3+yKGQq+jvLxvJrMMZ7YByP1eFEIGk6DUKjjwAJRmsi8JWsdNBnafC3/R/BjZ6dcsX4rspYlSv58fFzUMyDERef5//YNnZAKQVQRWBwRbcKtT8gSVl1tw+kK9hApXr7eL1+DnNCF7IPRDKaoRXZGwQGEvhnQpBkOaUP7PbJIyI8fMNAAZfxWGyMEYhHiS4dEr4MBaQN0HgOo8fkvyEVzDchxd+fjoOWAmP3XRfOQuW4Si5UvF3Y+PmSOAnuAI/AywjHijrQu1V66j+EI9Lly6KpUEGoEbxBb09GOASEOPv3IEplah6A7sg9Yn4FDnMdjbiJ7YdtT82N+xyKRP6kw0AAp5LyQgxJkHpYsAbPbSdhMEwy/ae/4pnHNhE6iTmZKAdXmp4ubTxU+MjxFcPnMAzPyb9fpJf1rBL7htBoSwNDgkOYBbHT1oudGO+uabKL94FcfP16G64ZokDAlB9sv4VKuQugPXAE124WEMeU7Bg/M499NrMw09OJMMgEL+1yMxFBGPMJ0Fh2MDtF4nCT+FJO8DntD9mCQcgnIYxy+Mj0Ha4vnIW7YI61akInNpokB0WcILjuk3AywlElnIUODE+Tqcv9iEy1dvCKaAvASiDOkNTJyZaAqRqCZAF0PjJIBjgKca7oFWlL1KiXM/RyGTM98TWjCTc0ljnlVh1y4HKmOWwIkNUI51UFgDrZdBKbbO8mb5R6lc2LxAkmm46zOxtyorBfmZyViZnoSli+KFgcccgIHQC5bzbE5tQA4fchv6BcwBkJlY32J4A2XVjSiuqEf91ZteZuJEtUJHVAmEXaguiiGAOoFBz1GUtdfPFLzADDAA3oYbamgh4MyDh7G+LoJirR/x/nizyKenO093n6Cd7KULUZi9BHnpSchakoD4WPbzCI6ZNgNkJtY2Xse52iacunAZFXXNaGy5JWEBwwaGD34a7H1YI0bAoz+BO+QsQtwzooHJNDcAP3QgtS4UMSHpcEqSjzs/ufsp3tbYE/bF6fbPi46UhB53/M2r0pGdulDIOHFzIxHl3fX99KIETxPAGZD8QE+/0JVZMai43ILDpbUoq2pETeN1KR1OPBwQZ59t05kXYGuzc9A4Dg8+RvtgLepSB6ZzF6PpagAM+u6K6BiEstOOkyo9D0MpynUx3mfjDZ+HGeszu8+Ynvj83GVJKMxJwfq8NEn0MRxgFSA4Zv4MCHV5yCOYgeNnL+F0ZT3O1zYJ7+B6W6dUC/wjWKIpVd4kzELo96DdJRhQDTjf0T5dQ4JpagB2OZEMpuCzobjwGfer5YZMlzTSnJBSjxnrE7iztTADhVkpAuIhW49iG8wDDItozvz3/56/A1PhiNWAG+3duEIwUcM1nKlswKEzNeINMIFInMEEx6DRs4BGQFOe/Bg8+gM4m6tQHN4/HWnF080AGDt/lisOEZEpcIpc1+PC4Zf+ehNT5WW5zijtzcXSRfOwKjMZ21ZnSaxPEQ4m+YJj9s8Ak4QkFtELOFhSI0lCQowZJpjyZROahU+Rg2eg1TtQOAWgHsW3bk03T2CaGQCvPLcrLAfAI4Aydn6tF/oD2UdcfkriPKzKSsaOomyszFgsQhys6ZODHyhJrQm9XMEPT3gGRNJsYBBtHT1iCM7WXMEnxZUorWoUHAHpxxMcJnKQasQVgOMoPIPvwT14YbrJkU8XA+Dd+ePiEOVhx511gHocoGqPmmc02vRt8AbDwyiuGSmxPXd7wni3FmYibXH8Pc3H921GZ8+nRP58yC3owYMl1ThVflkqBpebb0rikLDjCYoZG/oCUKVQ+i143CfQ7apD1fTxBKaJAfDG/PHxOXB6HoPSmwTdB5UIgDhbn/T4TUUe4vVX5yzBmtwlWJubKvH+bJDcmj1LcWruxGQddvf1o/VWl+QFTpbXCaz4dEW98AxEkchnSM+wvkALgAvQ6gjc+h20Xq1A0/TICUwHA+DAim/HItSVAuVZB+V4CpocfnDnZ8LP9hiW4vKKc1CUY1P+MsHvr1iWJCKcwRGcgdEzQBQh0YPFFy7jSFktKi41i3gpcwYGgtDnOTOVhqg7+Ed4BDBUj/M/awNEk3DKxlQbAAcyHg1BTEoWNB6BAnd+1vmTJkLqMUk83Ol3rsnG2hWpIsxBxd3oqHCJ94MjOAOjZ4B5gY6uPpEkq7h0FSfLL2NfcSVqGq5LzsB3mvEwiYglwrOA5wiU4z20N1Sh5l32NZwyIzCVBkChaFc0PFGL4QxdA4/+nPThm0APPtHkczqkeQbjfbr9D25YLtl+ynQR1BMcwRkYbwaoK9Dc2oGymkbsPVGBkop6qRIQODShlmisDkjPQpTA4fkj3O5TcIRcQfFLHVPFHZgqA2Ak/VbFpsOpH4RSmwHFxZ8ykWw/NfO5yEnXfWRTnhB4iPBLiIuSXZ+CncERnIHxZoBy5Nzxr9/qEtUh5gXePXJOyoYMB9j7wMdhVgcaAF0iwqNu9SFK22qnqjw4NQagaHckPO4FUIqY/s8Biqw+nxF+FNakuu6COJO6m4ZHNq4QdB9LfyTwBMfsnQETzstmpXTT2Zikf9AQD+nuJRVYS08GirEKtDvE2vtAYhG9gfJLV/HukfM4ce6SJAopTUaY8QTUiTsA3QTgBLTjj9CuYjgGr6P4JbIIAzqmxgDkfSsFoa6Nxs6PrYaQh+8IP+7uLPOxvv/k1nzJ9KcsjEPc3DnSNTcI6Q3oOxXwLzMNABdlZ2+/KAcL4u96Gy5dbZVMfnLCPKQtikdmcoKIt1oZJoSYVGLCiE+er8NbB8tQWt2Imx090t/Ax8EP9hodiXBQPIGBoaM490qDj+fz+WOBNQAZj4Yhcn4MXGF5UI7HoDWNgCHZ7cMwk32M75np37hyGR7bnCcJP7NRpg+nDX5kms6AWbYb8nik83Df4JBoAPb09QueXxqVdvXiVmc3Wtu70dTahotNrfIu5KcvRmFmCtbkLEXS/Fhbd2gKj1Rcbsa7h8/haNlFUR9ihUB6G/quONQKraug1FFozzvQ7rPobO5AzbsBUxYKrAEo/NYCeFQenI6NgIMYfzblnAsFn1h9pmJPYXaK7PxrclOFzstOuvey3r6tt3sGHWwCd1i3565MV/xKaxvqmm8I7bfpRrtoBdIgSAgwYIQAi+JjsDU/A5tXpmND3jKkJFBCwvpgaEF3n+dmhYA5gbcOlKGkskGoxYQP+zQMFmEnNMqh9Htw66NQ7vMoeeW6T+fz4UMBMgBeiK8KzYLLcT+ALdKcU2GxD9csLn1oqAtJ82OwMiMJm/LTJenHRhxBl9+XGZ0enxmO5T0ag242GXWDTUO4y0uzEEqEsxtxt7HLiwG43obLzTdQc+W6tBNjc5HRpJ5lSfPxwJrl2FGQhc356ViSSIiJ/WGGBFQceu/oeRwprRUYMeHEE/IENK5I3wHgENz6I3j6qgMFGQ6MAcj/+hyERCwE3OsBx7PQWAMlEF+fgD4RXq2+1TkpeHp7gcT8SQmxkvALsvjsv9jT5RM0APzhoqdLz12+tb1LFjkXOBf6leu3cKurRzLxRq9BIwSggWAn4rFovYYByMH2gixsyc/w2QCYrEJyBZqut0lO4I/7z+B0xQQ9AeYDtL4JpU7C43kdQyHHobpaUPYq5cgndUy2AVDADieKspjhXy1NO5Qmxp9qPrYbdZjZfqrzkshD8Y7HNq8Uee5Atsee1CdyD5zcdKkp4WUQc7jLDwzv8lxgjOVvSixvGAAq/9IAsMW4yH7bQOX5ywCYj8Zsj151uQXvHD6LQ2c+9QTY69B+dWD4btiK7G14cADKXYKS2iuT3aZ8kg3ADheyl0VgjqNAdn5F1x9LobQ3C2NPvdfM9jPm//x9hViXlyb6fTFzIsAz+UkM+B5YglN7i9It2NsPkBl7tgBruHYTl67Slb8myTVpFd4/IOU2MwTgTu9L4w9/GwDDU4GRE2i5hePnLuHf9pVIToDqxPRM7A1TZBTtUKoOGoeh3a+js+8Maq70TGbjkck1AAXPxcLlTIPHuRkKXxJevxIBT2uFWO8smgo+zPYT5LOlIANPbM3H8tRFwZjf3psWkKPNWF5iZq90Nxd8D2N5afXVh/Zu/vQK6840AEzmUZzjWlunLCIm/fwxhnMAhVmSCPQ1BzD6WsycACsCLA8eKq1F+cUmMWA+KgwNQaMPSpfCg9/B6TmE/t46nP0NG5JMyphMA6Cw7sVMuPEotNrmFfJcbOj2w5bWFnn6lO8ipPcL96/GxvxlIuNF6e5gzD8p78WETmrGymzc2dHTJ7vi9fYuNFy7JUAa05WnATBDAGbSh2N5AdlMiHxz2/XTADy0Nhc7CrOwiVUAH5OAoyfFvE/qChAqzPLg7z8uQWl1g2gR2lYY0vBAgTd+BVCnoPRBKPd7OPVy9WTxBSbHALBzT3hvLMIca6DxJSis98p52aLhGaw+JcANdtplzP/MztXIy0gSNFdQnntC63TCHzZieUNvb8ALnzUXMXd5Ln6J5Tu6cb3NMAA1DddErrvllpGxD8RIX7wAj6xbge2FWdiwIs12GXC8azTlyKkl8IdPSnD4TI0YOnYtYj7ARrrC+1XUFsRVb6+B1+FwF+M62lD38wkrlYy+l8kxAPlfTzDAPmoLgMcB0fOj62+LhuckxDfEJRTep7avwuaCDCynYm9cVLDb7nhvZQD+nS8+XXVR3u3qRfPNdqnJU2CjtqkVLV6Jrb7+AYn5e/pYzuuTujkTfxMA0Ni6O6L/HtuYJwZgXU4qFi+wBwQa78tMQ0juQOXlZhw+U4s3950RajFzGG6PbRPg1RbEBQBvw+M5DPfAWZS9ys5Dfh1+NgBeGe/40Ex48BAceutE6v0xURESr21YmSauP7X6g3Revz7/u55Mkl30PYm8G3JL6a1/cFB2bi567vBE3xmxvGEA6N4zmVfbdB2tbd3wLSvu+z0yJHQ6HSLvRi8xMixUqkQMAbj756YuwoJYW46o5YuRkKe7T5KBb3xULCFBQ8stSRb6NLTwBU5B4SCg3seNgWp/y4z71wCkPheOBYjFUMg6OPB10fSDCHvYlvSi68+efA9tWIGtBRlYvXyJqPYG5bp9epV8+pC5swlPvrtPXHmCby633ERVQwvqW26JkCYNgamzxxBADEQv0Xi+lMR8ulT5EBe/qfjMytCCuLlIXhCLvLQkbFqZjpwlRr+HyWrtZiQF3Wi81obiiss4VFKD94+VS9hjvzQot0Ry0E1AH4MHr6J/8AR6/BsK+NcAEOqrnDlQaju0ehbACkAru/U59uZj3E8Fny/ev1povWzLPXdOkM/v+/K48yfNujZdeonl+7nLG/h6ieW9uzw77ooBaDYMAGGx/DuW5gI5uDlQ9yHEaezyBIbNjQgTVedo/syJAL1H0wAwCZi9ZCEWzosOiPgr0YrkIbA/4e8/Oi0SYzfau+zPk5RTFJ2w89D6dSi9H9pd4U+osB8NwA8dKLyaA4fnc9DYDqXyRc2Xw2aBnhBf4voZ89+/Nkfac4WHBVV7J2uRcfcmEIcLnnV5gm1IojF+6Mp3SazPuL1vkMg741h+xscY1+db4asUFuKUXTx2ToRsFFR6ykpOkMpQ8oI4xM6NQIjLhfBQ1zANmMaBOJJAAMbEG+oflCalH5+sEKDQqfI6NLW227tvs56qVDM0SqE8++Fx/wklr1T4qyrgHwNgZv1D1VpAfQ3QdP1t6/ib7huZfY9uzpOsP1V8E+dNqBGQvUmfhUebwBWjLm/g67mYjV3ewNfTxZdYvqtHXlQufibzSKcVJRw/luXGm2Kz+iOxPHf50BDh8nPRyw4vu3y4lIFpAFIWxEm4mLowXvghZn8Hm/vOeJdl+9+v3ewQlWG2IyNikI1Kfeo7YCoJMRSA+jUGe0+ip7XdH6xB/xgAuv5w5Qq3X+EpALm+KPtI0m+hN+m3czUKslPElQtq+Nl+9277AF18LmDuSp09veK2X73RIRn7yvpmKc9xkbM7jhkCMIZnLG/8HYVsJnYNdj5tVn/I9qQ7nxg3F0sT54GufGZKorjybOZKr1BCgDAjBIgMDwPDR4YHPjiedi7R0rGGxmAvTlc24PcjkoI+9B3wKgkxFFB/hHYfgsNZjuKXWi1dyF0OmqgBMKS9VsZlwoWHoIj1l5p/sp0LI4zX4XDI4ienf/vqLDywLgfLkhfYOc09e6zpKfI3Fzrr8qZbb7DoPs3YM2HHeJQGgBn7ivpmwdozU03PIJCDC51YjuGMPWP5yHAjlp/zaTwvBmDhPKTRACQnICGOsfzMwYGQqrz3eDkOnK7G0bOXBAfhG9BJNwo2gFwBt/sDlHXWTFRKbIIGwEvzdYSthcPxvIH11wl2W3jR1eMuTxHPrz66DltWZQivn7t/cIw/A6YB4KInfl5i+c4e4crXNF4Td567PVVyuMhZyuvr/zQEYBKPn2XWP1CDGXvu3kR4xkZFSmv2JQnzkL0kUWJ5cvhpBBgC8N2gNzAnIhRREYzlXTMKB2LqCBAg9Kt3T0jPAZ9/cbu2AAAgAElEQVSgzhIKgKKih+DRL8PTf3KitOGJGYDs5+ciyrUY2rMNcDwnjD8lOH9b6ptc6LTwWwoz8dVH1onrTwCQ6coF6qWc7t9jQk/p0o/kykss393rrcsbOPthA3DFMABseUUarY/lKJ+mxuzPwOdIQVYu3DnhzNbzJ0JieVZ25s2NxPyYKMF80ADwXeAuTzd/NgxyGpgsLalqwK/fPSENSS9fvWEfH0CoMDTdtNOAfgXKcQBdQ1dQ+TKRgz6NiRmAot1LoDU1/bYDuA9KpUFrh52sPy+Ayr0PbcgV158MP+7+LPVwlwiOT2fAJNcYsXyf4OsN3bvrqLjcIlx5Ln4mmhjLmxRbxvHm3wVyPk3JNi567uaM3enGpyctQEbyAiTGRUvMzh1eQDveEIC/Z5KLP96cmlJmzLWcOH9JQoH3j5ajtoGbuY0xXBbUFwF8AmA/lDqI4pfqbZzltkN9XGFexF9syEo41C5Ab4VS5PjH27mQ0BCnxHurs5fgSw+twcb8dCRT2OMedf1HqtuK/JV35zBLdJKx92Ls+ZvlucbWNlxquo6K+hZRpmHMb5uEYuehjTp25C7P5xkWYmTsubPLDu+ty99uAOYjfXECFsREGcAub9JuApcxIz5KPAVbkx8pu4jX3j8poQDZkTTWNscNaF0NqIPw6D1oGzzrK0LQNwNAxF98aBw8ehMceB5Q66ERZVfbb150pPTp27wqA8/sLER+xmIBddyrXXrNcp0Zywv6rrNbADcE3tCVJ2/+ZmePEQKIkIYJ2ukb5sqbhsTmS2X7cHPxU3ad7nrc3EgjY78wHsuXLpKkLpF3cyPC5ZlKCBARJmEAj+eufy9pN5qJ2bLqK3jjo9M4XFojWoZkS9oahpZgF6CPw4OX4VBHcGPgli9kId8MQM434hEekgOHcwcUvgwgz84NmC8Ou/NuL8rG9tWZ2FaYiaWLbDkQdr5yWh1rxvLc5U1xDLroJMpw0Rs7fb+hfdfRjcbrt1BZ3yIYe/6ZO0kA83UitkJ33qzL023nAjYz9uZvGvSRBoBiLfOi5wgePzg+nQFShw+crsL+09XYX1yFuqYbRlXA/iSdg/a8Bo/eh77BClT88obdU/hmAFZ/OwPa8SiUogFgUw9bZT8zNiS+/5uPbxSsPzv43itQX8byxm7gjeXbuqQ0RNkr1uWpbkuyTe/AoFcRx8jsM9lnZuztPuiJHM8kHuN07t7E2DNDzxg+Y/ECqc2TXMPdnJ6AmbGn+09vjg1bgsnc22ffhAofLKnBL946itMX6qU6Y58dqRuhcRxQ+wD3ezj9sxq7z9mmAdjlRFEcU7PU9/ualP2MxR9j54uZBaaI59aCTHzziY0oylkyq3T8R6rbmovdULcdGN7hWY8XrH1vn7SgGjYADc1ovtkhoB3fm1HaeRrGsSYWg4uVi5a7PGN5AnGMHZ6JvIjbDEB60nwsS1ogu3wgILb272p6fkKqAkNDwhH4xZ+P4uCZahEZ5ftgcxBbzDZjh6A8v0JIx2kcxQCwx3JSwZ4BYEsvo4kHtf2+BYW1XqafLZ4/Y8OthRmS9d+xJlt2kdkUC5rqtqTPkh3HzDzRd+wuc+Fys8BrWaNnfZiJPsbyrN8zW0/3X2rEgYTeel18Qm6jIkJlQXOXX7ZovsiuiSs/d44YBCOWN0IA/tAroMEIajJaX7pmVYB9Bz85VYn9p6ukNMhSrc1BFlYPoE9A4WWoocNwdbXi6B7L/GN7BkAae4TkwaF3QKkvSmMPG0NUfdmlJWMxdj1QhC2FGYLhttqqycZXBeTQkZ1qTFUYWcS9RpcaWnRmeRnLE4TDBB4NQN3VVkHiMWMfyEFs/Ej0HXf5YeRdZLiAcrio470GgCU78udJsGEWPwjJ9u/TIiKzqv4aDpZU4429p6XHgI/6CeehsQda7wOGyu2wBe0ZgIK/zIRDPwHoHYBo+1Pu2/IgdpuJIjby+NZTm7A+L81Ws0bLXxSgA01XzkTfkfzB3Z3Clsza05WnECZ3dAJB5LjuPsHYT6zfvG83KKg6bwKP3ZOYd8lOSQQls9g3jzs/d3PG8zzODAFoKII6DL7N+d0+xbCQG8Txs5fw8p8OS3nQJ1VhaSyiT0GrffCot3HmX6ghaGlYNADDdf/VcKhveuv+7Opji6ZHuOfytIXYUZSNZx9cI0y/6TxGxvLSj85beqNbb6jh9EkMT7edSTvq3JFBxyYWVQ3XRCyDFt0HSSifp+XTXd4h3hYz8NzVjVje2OFNvvzi+bHSTYnAnNSF84Iiqz7P+sQ+eK72Cn73wSnsK65CRV2z4Dtsjg5okCdwEFr9Ap2hp1ETPwj8cFxZZWsG4FOln81wqN0ASPclUN9W7E9e/5Pb8qX0x8Qfd6DpPEwXn4uYZTrq3lHckiSa8rqrsttTIIPGQHrKe7Xu6drTIBBz75sopG+zYsqnm5BbGly679zhly9dKOo4XPxkz3FHN0MAGgWi70JdBoJ7qmm0vt39zP0UE4CnLlwWA0B58ep629J/RrdhDdKF/wUD7sPoi2hDzY/HjTGtGYCV341D+FAG3HT91ddE7MPGMMtIVPj55hMbROhDFH4ip4fCjyl95XazvzybSn7ai467PN20rl4agJ7bDAAJNtIcsj8w6rbmlIvuHZl0LoNJx13eZNDxt5mgI76eYhnpi+cLMIdceYJw6BlMZIwGGgUNxkRmExIWUkGIwiG/fPsoii9cNkRT7fZF0LoM0L+CR+2D21WDs/9z3H4C1gxAwXOpcIQw8bfDUPtBqp1b5gvJph5c+Cz7rcldGhBpJqvXaIpk9PYZdfmrN9sljq9uvCZsOu7ywqIbIJPOYNHRMNAr8K1+a/XKPnscs+2M5QWMExku6Dvu8tzhudMzYx83dw5CnI5hrryAduaEIyLU4MqTej2RYQKZeI5gX4aJzKTxWVNBiF7Az/98BIdKa9Byo0M6G9saGnVQ2C/JQM/gPpz5ed14nx/PABh8/4LYlXAK4m87YB/zz8VfkJWC7UVZeHpHAXJSDaWwQI1P1W21lNeYkGMSjsk4Zutll/e67Yzpm2+0o7rxurSpoiFgfzofO734fItcWKb2nYmvZ5Z+dCwfFxUpuzwNAMup/DOP4YP1987MeTNFQjhf9D4S4uYOs/b8/X0+T94dPmjImBuaB0x0Etk4GfPk63WzwxDlxBkKlFY1Srdjm+MGoKuhcQAe/BZn2s6OpxcwjgHY5UQyQpEQsxFwfF+Sf1DRdjH/XPBc+DuKsrAqKxkL423hhmzOwWcPN118qcv3D0hrabZvuni1FecvNYnIpaGIMyBtqU2tezEKXnXbQOHrzV2Vbc7DSayJCBWkHeWuMpITZKEzfIoKNxRxGLczpmeZju59RHiIeAgc/l6Q7NbLvAehrJdbbgiPf9uqTOHvzwRPgM+S3hyfJcMjzi29oenCOiWZ60xVg8CDaQgqL7fYe/fJEYCm1TgE6H/EtfajaLw7MOjuBiBpdyRiMR9hmm7/9wT4I629rPF0iQ5jQoou/7ee3Cw9/RLjo6XeHMjBBU8iDR8+d7DRBoDa7Yzvzd0hUNdmxPLkyhsZ+zmykCPEXafElQBtwkNF3dY0AJS2pkfFmvxkk6Y+VRrijGjc6uqVxX/u4hUcPX9RrvnhtblYmb5YsByRYUZO2OLrEahpFhebhp/U6XMXm8QLzFmSKA1CON/TBd/AXBM3poNnavDzPx2RxCDDTssQYT4waS2Gk9D4ZzjUfgCtKH7pjmyjuxsAdvhBWB6cjh1w4BlobQB/LD5hZpbpInLhP/+5zVibm2rwvL3Z5kC9AWeqG/DL947hdFX9sJCGhAC9AyKEKeq2VMSx38HF51vgFEomPjREdm/W4JcmxmNF2iJx5ZPmxyJmTri4qaYopknACZS6rVkFoQfFP9M7IheBwha/3XtCDGp+erLQudfnpkmVwcbr4fPc2f0gnzEZlacq6/HO0bPyDuwsysaa7KUiMTZdgGhSSRoYxInzlwUXQHQgS8nMNVkan6oIlwP4AzxqP9zqLMp+cseywt0NwMrnlyHE9aAAf5TaBGCJpQvxHsQWXmzrRdf/iw8UyZ+nYuw/U4X/6+dvY19JVUAXubjzDmOXN7whk0VnxPL0hLjrk2AzL8YwALk0AIvmyy4/1VUSLna6/WQp8sVkSEKFZvIW9nxSLKVQDiYf2XmHxothAUOT6TBMHgav93h5HQ6WVmPvqQpJhD6+aaU0C12TsxTEQ0yncb62CXv2FksugN2GWXq2OeqhcQTAPgwOfYizL1NAZMxxdwNQ+PwqOJzfkOSfVsugEGfnQqj088imFWIANuQtE6WfqRhc+P/nK2+JAQjk4OI3sfOMz7l4yKDjrkPpK2lUQUWcEJcB2vGSb+j2B8LFH28umIQqq70icT9fwoTYKOxYnS2hSfmlqzhefgl7iyvEO7hvdTY25KYhPyNZ7ms6DBotYjeKKy/jtb2ncOz8RUFnMqfywJocMQBb8jP81i7cX/fMkJRtxfYXV0pnIWoG2Bw3oXER2rMf8LyKkpdLbRoAL+tPezZAqe8CbPKpYwFlqXBvAlKY+f/64+uHuf7UcZ+KwYX/w5ffAj2ByRhyvw5vPzrRvQsVQVOzJm+KYNAAcLfMSl4gEFyGR2xgMV0UccwOQeSm0+3noid3gXFzaU2jeCyPrM9FZnKi7KJsfvnrD0+IR0A9v1UZyeJa895YomSmfSqGmfRliEIv5UBpDf7tQIn8mffIpOXO1dliAJjEpIDJdBrUc6RGwIGSarz6zjGpCNisQlEwog2aLEH8BKrlGIrD+8diCY7tAZD153EvgFJbAceLUJqc/xBAWRL7NBt8sLHH93btkAYfgjSbohdisg0As+68Py76hNi5SEuKR96yJKQtMrjyNARcMAbbLszbxoqKOCHTigVpJstY7uOfCWHmgmHS73cfnxKDwPsqyEyR+Jkhwt5TF3Cqok7gzyQRsQsv8wFTGVubuA56LwxVDpXVitYCKz0czLEwZKEB2JS3DCmJbF85fYbwRvoGpKHIP+3ZhyOltfLf1qXetBtQA5IMhH4Jqu8g0NaK4j9/Jhk4tgGg4k+EKwsOF8U+vwJgpZ3p4QtPmC9d/xc/v0V6/E3lmEwDwHoIFznLc9xJaAC4w6xcloTURfOl3ETjMBMGXzLSlpl4IhiKMT9DlettnfjD/hKc9+6g1ACgJ0APhrRmuthvHT4rLMg13oTg5vwMUC/AhB0H4v5NvAcrOiztHj5bg999VIwzNQ236StkpSTgyU35YgCYwGTCdToOIgJf+reDUhb0TS+AyED8BlrvR7+uwvmffYZvPLYByPtWCkKcW6AcLP89wDyPnQlinXrN8qViAJ7Ymo+spYl2Pu73YyfLAJhSWauzluC5RylsslTcXjMEMGG3M0URh64neQ6ltVdw4Ey11Mm/uGO14DbYI7C4sh4fnrwAQqa5eAqzUmQ3pUzZbz48gdKaK1KyYgjw9LYCrFueOsw/8PtDHeOEputP+bS3j57FwdIaCV3Y63CkvsKKtCR8+f41cg8sq5IzMR0HcQBvHSjDvuJKFFfUi+irzVELrfdCSzLwMM690jD683cKAXIA/Xlvk89VAGxB98gwe2LrSmH9FS2fetKPFQNgIsKYuOOwIsjBOj4X9/bCLPyXbzyGbQUURg7cMHc8fqMviDbu+HSLea8sRQ4OeQR9xh39zYOlwot4aF0u8pYtFveebvRvPjwpRoKIQ8b8TKZxHvadqcKxc5ek1MrE5v1rcrBlZQbWLl8qDT8ms8+DWf2iFkPLrU6cuFCHN/adxqmKy2NyNWi4vv34ZjEAvA9WYabjEJJQOUlClXj70FnRDrA5mqF1KRQlw/Amil9iU9HbxlgGQKHw+SIoF2N/8v4XAWqu1S/mrsgOPy88vVUUfxZT5nuK23qPZwAMkVKjTRU7zxIOYIWvP9UGwNzx+Gx8QbSxNs7MOFmMDGGo08+FSgj0nw+fFSFSAoDYj+/JTStFK+CTkkqcrqwXngSxC4+uXyGUYuZ9WBn4zd6TqG26jvkxc7A2JxW77lstpbb46MkLhUw1ZRqmA6XVOHS2FkfO1gpoaTRXg896/Yo0/M2undhekCVlS/IqpuNgX0E+IyoG/eyPh0VG3J4YrO4EVJN4APD8K07/tHgcAzDc6msTHI6/Eukv6DlQylIQy92Qk7lpVTr+3bP3CfmH7vBUJf/MmzUNwIHSKtmtBH3nJdTQOJl95blz8d9Y+yYJiPLbdxtTZQDMhS8tp663iRwXCUFMQtqB5NKt/+hUheyaVPNl7oISYIRMn7hwSWrnJ8rrREfg89sKxd0nqIZJwbePnhPiVGFmChgCFWUvwa3OXtl5T1bUiTZC8vxYPLk5H1tXZSI/fbHIjPmDjDT6mTAZyfCltLYRfz5chmPnLwnyk7mAkcNsOsrS33/40gNSApzODUiYDCStnPLh//j6Phwpq7WnFan1AJTqklZiWv9Y5MOLb91WDbjdAzA1/7TaBuX5DjQ1/5QLCpboY8L6mx8tZb9vP71F8gCT8cDtWmsTB3CwrNoreGl0kyUUlC88k0IUxaAh4M5/pqYRr398CucvGUCXO42pMgAmqeVC3VW8deSsLPqntq5C7tJFAiumEbMyCI1lBp9xMhN8TGDu2lkkGXwyHk9V1OPXHxyX7sGsaBRkJGPrqgzRP/jdR6dw9uIVKU8R20BgDZOhFEThQmT83d7Vg5SEedi0chm+dP9aMRaTsSEQPst7OHKuVnIULF3y+kdnzYmtYBsy7vzf/8IOrM9N9clzsjK3/jiG5VjOL8OAn755SMqCvFeGOpaG2UpMqRPQ+idwhhyAK6wVR//HsGbg7QaAvH/nUAYcagegbfP+TeQfWX/U/Jsq5N/oyWFc+rO3DuHsxSbJSpt8eRoAat7xhefuxmw9mYHEC/zo9Y8F6DKdDIAZ6xLcwtr70XMX8fv9p2XBM6m1MW8ZFsXHyo7NMR5i2+RIHD9/CX8+UiYlv0c35GHt8lSZD2b4udCJSadXRA/hme2FoJwYE4Kc19NVDbKL3rc6C1kpiWJE2b/gT4dKJUzgtTFX8NUH10nNnTqDpDD7Y5jlMnZFYjmSbn9JdYOAfcYavO60hfMlZ/PNRzdIOXMmDCIDX99rKAaVX7xqXzFIoxSKOgGOfRhy1I7UCbjdABQ+nwSHax20CH88BgVbWS2+IMz8M/lHI5CaND0AFtdudeDcpSZR4TUUcciLNzj11K8naCUqPFTAL1xc09kAMAbkwnrv+HkcKquReJxAItaz6WpzIXK3tmIADHpvv2Tv/+3AGdEx5LzkpS2ShR4fM0e8IOYJ3j9eLscWZi0Ro2kaCCLsGErw2IzFCWI8mFx85+g5VDUyaaUlPCE2YHtBJh5elyusRn8MAcw03wAN2JuHSkHOx91IXQxBGKow+ffEpnwpcc6EQa+Ki58/LAmysajNUQWNd+CgUMjgSZS83GR+fnQIkA7teUSEP0T2S9lq+LFi2SLsur9IFn/usiQkzLOcO7R5P/YOl1jK6zZx979TTsKAjvYIZHg6egC8PkqMF1dclp2ZjDyWuGgAyBakEWDZjjvb3e5z9OwxWcZ7pkdRXFUPagx8YUehxO30iirqm/HbvSelASmNJktnD65dDo/24N1j58X9ZszPz21YsUxOz0w8E1g0qjSyzLbTADz32CaszkqZkOttirHWNdMLqpVwg9dPY3C3QRQmDdCOAgOanpIwNdB0e28vcO1mp6AuaQDe+KhYvACbg+W/YwBVg9X7KH6pdmwDkP9tMv++4u34k2Wn2SctCdl+3921XbL/XPyEwE6HYcZSvJa75SSmuwEgIIdw1sNltfjT4TLRMuA109XnQl2Vniw79+aV6bJDM0tvZTCZx9jy8NlaifmZWGRYxDr+g+uWyyneP1EuCcHKhhZx+flv3FEZozL7zs9SOIXlQo6bHT3DUmmcc8qWMen217t2yvVNJPlG9iZDkpMVxPiflFDNpHrf7X5JW/7aQ+vFALCzkdX5sTKHk3kME4FUnN53ugo/eeMATpaPK/Qz+nJaoXWVdBAacv8WZT87N5YBcKBo91p4PN+Fw7ENWidAKUtvkNnqi7Tfv/mL+6XVFzPqk81X9/ekT1cDYBowuv4fnrognWSYoWeMPnIsTZyHbQVZgkfgbkupbyvlQfP8jJ9fff84Tl2oE1Qfk3v0BAiVbbnZidKaBrx37DyutXXK7kkW3aL5saKvwHCkvuXuEnQMA1h+owvuS/nNrH4wxic/gWClNw+eEQ/lbuUx6UfhcmLd8jT85ee2SqhEQzVTEJrSRq5vQOjBP/rtRzhUWosBWzoB6IICe5Hvh9v9E5T+7BQAUQw2QwAHMh4NwdykLVDOv/XKfnP7tsTmoFtINNW21Vn47he3Y92K1BnZKmq6GgAzhKFb/co7R3Dk7EXc6OgSLP7IQY+LTDzutN96bBPW5CwRZCLj+rsNs5MRd37uptzNPzldKd6FlPhylmJtzlJpbvKrD46LHgCVknleahZQS4GiluO1tmIV4PnHN0kSjuAgli3tDLP5CqG9r310SjD+bLLCvM3dBr0NGpyt+Rn4zue3C2txMoFJdu7JyrEmSevEuUv45zf248DparCpyOjnf5dzDUGjD0ofgNZ/j772QyjfQ200j2EAcneFIiIuGsqzAx7Hf4DCRisXZh4TFx0JUn+ZAPzaYxuwKtNW6sDOV03qsdPNAJhZf+IRiMLbX1Il7DuSXMaSKDNZiUS6PffYRsm6mxqBI639nSaR5T0uZCb9mGNgbwPmEug6f27LKhEvIdDm5IXLOF/XJG6+yfizIo5KItFXHlgnHgBLr1aFOIYx/l5JMnobNADMPdA4jtd3gVUHlnn5vV97eL1UJWbiICvwl28fE5ow24oxDLI4jMbDWh8F9N+jX++D7uhC+Z4BwwBkPz8XcxzJUA4m/16Q5p82Bok/jP9pAB7bkifIsJk4pqMB4JOrbrgm2Pb9Z6oF3spFeqdBI8BQYHN+utS77y/KkdKbFQMgrubAoOQWCKhhdp1aAKySbFxhMPwIm2WZj1UDdjI2FYattLdm9eDZnUWyEPln4gasDNP1Z32f5UUm/YhBIGzZSt8FUpW5+/N7dxblSH5kJo6qyy0CCWYy8FR5HZqscwO8ncf1aQA/BQb3octxBZUvdxoGgD3/4MoV6K9SuwC1ws4Ecfd/aEOulP825pNeOTOyq6PvcboZAO6qTNBx0RODf6L8kiTauEipP+DWGv0Dn+0iTNeazMTNeemy4FgVGNn4Y7xnS3IPQwHy6PeevCDhBhcRcwI5SxdJzP/2kXNSjrQzTANAw8Q/k014t2F6OazgMO7nNb3+cbHMB3c/Pq/xBkFSJP8QkszvXZ660LLhGe/cgf73huab0j6M3IAPjpWLF2BzMPn3Ojzu/XA4y1H8UqthAPJfSEaI3gjl3A6tHwZUhp0Tr0hPwpcfWiMGgArA05VdNd49TTcDIM0jG69J1p90XNbpDYUhQz2of9Atu+DoJqOmHgNj7i/tXINNK9NlARMIY2WYtGCW2H7+7lEB13AxkgtA6DShwiw/2m1umudl4TEHYIWFZ2L8Ged/UlKFg2U1Ep6Q6muliaYgNV0ObMhdhu8/swPbVmVMK8kyK89i5DGkaVM6nB7A6x+ewnnb5UBdA6XeAzz7MYBjKPtpo2EAinanA7LwvfV/2IJIEfK7+5mtEgIsnEYdf+xO8HQxAGbjDQJAPi6uxLHySzhb2yiqxUsXzhvWGCCTj7BlQnrHIi/R1X1wzXJJuhEjQCMgocA4os7mwiPmn/V/Mv0YhlArYCKDAqLfeHiDuOK8NuaO7jZY7mOegQCfPx4qFQ+Ai598BCuDpUduRqyIfOfpbVK6tFIVsXLuqTjG7CBEA/Cv/3YQxRfq7V5GA8A8gLADPyAewBsC/CXd/2ehNLX/cqFgGarFl4nx5v/y9QcFADQZWG+7d+nr8dPFAJCeOzTkwanKy3j5rcOouNwsCTO2UifclwuZIQBr8iyDEbNPT4BIvZGD8ToNBl3fbz5iQF9ZErNiAHgeut1MtBFkwwXI65jIYEVh91NbxQCwTdl4oqfMdRBuzKrER8WVqKpvMZRx3G5Ll8GKCL9ze2GmkJKylyz0iTZt6csCcJBJDiI78O9/9aGEA7b6VWhcg9Ll0jlIu/eg5JVywwCs+nYhnI7nvQhA7v6WOncQgUaCxbbVmfiPX39I5L+JCTA59QGYE79+xXQxAHStuaCPnLuIV987JjueIV+VbqjYeuW3uTgpd84dWthvo7LCJgBnXW4aXnxyMzavzJD27ORDWBnsocDehwwFfvHeMUH3UbueZT+7w6Th/tUXDBwAM/N3ouGaZU8m/T44US4kH1Y+CPaxOuj+Zy9NxFOb88UA0vgRuDSTh4nXIB7g7179EAdOV9nrGwBNRRG6Dfvgxss4869nTAOwDk7HX0sIoEA/0VKwyDhUXKyiLHxv13bwRaN3Od4OM10fwnQxAGTfMdY9ceEySqrqBWf/Fw+sFX79yAVMMAy1+rhDc3dmgnDkMBWLGG+TrUdX2M5CIMqPiUiGH3s+OS0xOGnSNspPcjmG3oJDPMX/+BcPyXXcTfWYoU1tU6vMwZ8PlQm7kDwOXouVwcXPPMi63FRx/Rn7z6MegUXDZ+U7puIYE69x4nwd/un1faITQANtAw/QA+ib0OQEuH+M0p+dUCjaHQKP3gSFv4VS2+y0/Y6dGyElJsb+33hio/T/m8ljqg2AuP5uj5Thfr+vRBBuI7PYzGaPHCyFkYxDD4AlOQJ1xhp0hbnwiRCkK8yuOHZiYTIPWXunK06uPUuDpKRa9QRMA0D9vW8/vkmugzp85AiIgfDmJHjv3P3Zso3fxyaZNDr8fjuDUmy8Z37P7qe2iNdk537tfNdUHHumsgG/eOuoJAPrRPfAWk6EfScFopEAACAASURBVEgB9AgiUKu/R8nNwzQAMXB7NsPp+FsRANFwWuX/E++fn7FYsv/P7CzE8rRFUzEffvvOqTYA3OHoYpPk89KfDgnaiy/xxhXL5CUeLV5JRB6RgfQAuEjulBwzefBbVmUIFJaQXCsIQXNiGXfTu2DIQZYfBT9IIKInwBq9lUEjsFhYgalyTw+vWyF4/JECJub3nLxQJ0Afhhy+tF8n+5C5kh0FmXhwXa5IsfsimWblvqbiGJKBfv/xaWEGnq2xERpRH0CBisEHofF3RAYqFHwnFQ69HvD8AEptsHNDbPSxKX+ZeADEAaT7ieZp5xr8eexUGwCz+SYx7sTkM8dC7Tq6zLJjeqXVCH4Z8ngEF/CTNw8IJr51DGjwyLnhQiMV9sUnt0hVgPHweEm40XNrSm6dqW4UMBDLUkw8mhUIQnWJyuvrJ2vxsy67CMbMixbK8DPbClGUs0Rq8nTN6f2wtEgjw/sh2YllTzvDwPy7RLr8mW0F2JKfiZylrPtPT9FPO/c28tiahmvSMIQewLGyi8K6tDU0iAj8EYac+xRWfWcdHHo1lH4BCkV2TrRs8Xw8uH65GIBNqzKwZOH00le3cy88dqoNgJT9TleK+0tXmzDef//s/YLtZ8LMJFfR9eZueaisGv+w52Nxza1AYs0WXmZZ0C4dloudOzINFXH/re2dohbEfgEsUfHfCVKiei3DGOnEO+IhMClJb4R6BWQEMifAe6NxI6CJHs1v9p4Q3EP9tZsizmJniKcTHSkeE7kQzEkxzAgLtURpsfNVU3psffNNIQbRAOw9cQGX7AKCtC4G1L/CQQNQ8JcU/lgJpb8ChXw7d5aTmihtv7cXZaNgCtp+27lWK8dOlQEws7vc/SiqaSL+iFn/988+IO7syGE2u2Ts/7O3DsvCsTLYo4BIOGbFqRtAYI6VsuDoc5tNQ83ruN7eJYvV9AboHbByQC4BE3qjk1SCzV+8QEg5TE7SZSfGgK7/7z46KRl/5gOshhfm9RFZyP6EpPvy/nJH5UyszNFMOMZsI04D8Eef2oizX4D6Fdzu/cwBfAXQy6HVM1Awuv9aHCszFuNrj64TA5Ah5A5L7GGLZw/8YVNlAIbFH8/V4id/PIBztVeEKcey34tPbUFR9u2NVRpabkqJkAaAZTKWAK0Mxv1URKKu3/ef2S47JV1mu63JzNqz2UmIuQviFswQoOGaIVdG4A45+wQqjRz0ZBgOUJFn5+ocuVeSnejyU+eQHoXdxc88IvUdv7C9UAwAw4CEuOnRo9DKs7FzDHND1fXXxAP4zXsnJA9ga2iUQ+P3UJ59Cqtf+D6gMn2RAKP89+7Pb5UyIAlBUy3/bWsSxjh4qgwAS1xM4jGZ9/I7RyTLToUfvshk9ZnadaYYKN1rAnNIh+WCGV3+u9s8MONOau93P79NPAEKgfpbuMXoydckCEaKdFJWjEpL7HU/clCJmOjA0FCX0HqJfSAjkVBjO8Ok+zK5+fWH12PDijQR+7CKd7DzXdPh2I7uXly51iYGgGKhlAu3OSgR9jYBQTQA/weUSgOwE5Dflsf6vDT89Zd3igGwAzCx/AUBPnCqDAB3TNnRS4wdneU85lNoABjLkt7LYZJiuLuyEw9JMcaCsVYfN6eTZcCntqwSQI4dXIDVx8F5ZEjAMuZHxRXiDZSJbNjtQB56JOQnsEQ3nEwc+qzrL2AVb6lwLOQb+xkwXKJnw96E7HHgi2dj9f6m+jizoQsNwI9f+xjEBdgcF6HVR1BiAF78O0CnQDk2AdY5AHwo1P0nApAGgKCgmaYANHrSAm0AzJeZu/gb+0uE709wDxcD3VcmydhyjNp8jIm5Q1ISjAuKoqBsyOnLIAyXuHh6AFwwVPOdjMGsPvMTLGsyuUmsAtmNVnd4inYwiRcTFY6YOZEi8910ow0dXX1SBWFlg8fQoD2yfoUkFGksZzrib7xnYaoh0wD8v69+IE1EbY56QB8mIEih6IV/BRQL+Ku9v8c9lwnsIAT4f3/+UdEAnMkQYPOGp8oAsN79T3/YJwaA7jxZfnRriWOngAV3NO7+TKrtK6kUI0Gcvl02nnmfDNVYAaAH8Pzjm+V7JmNIw46uHrleGqxj5Rel29CdAEujr4FJS5bxSB1ms1UmHYlDYEjBXdDlcgoSlcnErz60ToyaL1Jjk3Hvk3lOM2m8/3Q1/u+X35F+ASwNWx5aUxX4tGEA1ux+TfT/tFphlQRkagCy/Pe/PfcIthbaUg+3fJ2BPjDQBoA7GmvmbFjyP17/SMpfpLmaCjdkzLH3HrPkRN6Z8FhKd01kUB+PGAACg/7qC/cJU3AyXWYT2sxyJRWFmPDjAqZXM9Ywy4XUH6CRYjmPFQvTAJAdSAPI45YsjMf65al4aotB9rmXxsGSavzXV94TfQArZeDhuSEpCPqc1wN48c/QKh4KllWAGbsxc0sD8IOvPCAiILNhBNoA0B2mm0yln5/++ZA05RypcENmZeK8aMEAcLHQCLBcZgP7PeZjMTsaMWn23c9vF+mwyczhmPoC5DWw6SjbjtEo3KnOL4Ch+GisX56GL963WjwUMhtpMDlfTJLSC2ClgO4/S4pMmsb6qeHITHmXj5ZdxH//zV6RCGNYZJUrAaAVGlUkBbEM+DGAWGikQsGSlA/j/YS4KIEAf2/XDqxdkTpT5uyu1xloA8ByF0k8dP1fk1Zkw/0aAjKfBZnJkmRkspFJR7rPkzHM6gXzAb/+8LgAncYyAKamYXJCrECfaZgY249uJMIwiaEE+wOwGQ1DhZkk8umvOTZJQfQABDLdN2Dt1Bq3oHCJugA0AMegMRcKVEq0VDhl66mkhFgxAC8+vQVFy2+vU1u7iul3VKANAKW3qLXP7P+7x875nNTzdSaZW3hmh1E3X7lssXgbkzGYq2BpkCHAL949KlyCsUKAEKdTksmELFO/n0pGY+kGmFJpTKKS+MPFT0ATPZt7aRRfuIyX/nBQyoHUTmD/AIujAxqNbBtOA1AGYA40EqBgCTRN959tv5j9f+6JTSjMntksQHPSAm0AzI48NAAE9RBrH8jBGPuRDXkSZ5Okw1yDP4cpZ83+BWxhxvifSbyxtAS5dCl6kp2SKGQhSpmxt6RJ4hm5tmcq3dyfc8tzlVQ24JU/HZEcAOHBxJNYGlr6BLSwUxANQA00wu3oADBeJPKPBuBrj65H/gyVAR89WYE2AEyGsdEHDQAbW9ItDuQgJp+qwTQALKFRPcifw0QKcvFTzpxJThoD5j5GDrOqxEz/l+5fI64/S5OEDJsJUafz0x0+aACM2SurbsSv3jkuHoDoNHRYlgk3dAHEA1i9uxFKh0KraChY6uXF0svytIViAL704BrkpS/253szZecKtAFgHZ/AHzYjJRDINqtrgjPF+Hnn6mwJAbjrUknYH8PEN7Dcx92eSU4Kl5ytvYKx5MNZkaCrT4IQy3kFGSmS4Wd3ooaWW1IZoTFga+/ZjPCzO/eEjP/uA6NrcEVds52uwbTAHV4P4EVqO4cAiASUJa0o6gCQB8AqwDM7SbqY2ToAUxUCsKvu3lMVYgCstNay+4KMd7xRZlwuHgAXnykaOt7nxvt3kyxkKhbR9Tfq/123sQPN8zDJ9+j6FdhWkCG8B7btIsKxrOaKQJ5vdnYLyYeGgapIpiTaeNcx2//dZ10A6AFAUT2GZKAXb0ErFxQoz2KJN8kSDdV/aAA+t6NApMBnwwi0B2Dy61kFIFKOLLpADjb6eHxjnugD+GNhmdogXb3sMNQuYQ1biRVX1o8p5snyZnx0lGT8qdsv5b6oCAkRWB05dLZWGpSQUUgwEDH+D63LxYrUJOGdkP57Lw/u+m/uOyM5gDNVjWi50WF1OqgM1AdllAH5KTaP4+5v0QDEgEQgGoCntuUjO2gA8F++8Zi40XYG42Hi+ZkDePvIWduNNux811jHclGRNksPgHJj4zXqGO/7TANQc+Ua3j9+XpJ+vL/Ga20C3R2N409eECvtxAl5ZhjCKgS1BkiLfutImRgOGhKCXLjgeb00APwMgUETvd7x7me6/zsNwJ8OlEoIUFJRLx2eLY4hQLNkIHRgugIObxhw9y6S3rMvmh8D9gJgDuCJrfmivjobRqA9ANZuSZihAaAEVuBxACn41mMb/YYDEMBPe7fImb+x77QAfvhSjoYsmxh/Gh16INQ7oHAp5b4pA875+NOhzyoCMU9Ab4E0abO/oFkGnA3vn917qLzcgrcOlokHwB4B1AmwNjTploMGEnD1broCDjtagLOlF+DoyQq0ATDlv/nCU9qLCyeQg3oAP3j2fllM/nCpTcgvacrMa7DKMVbDEhPjz+8nGYm7OROBtU3X8YcDJWIAmDAcLQNuKv6QQvzk5pWibSgNRubObB0KX585+yTc1ivwukUDINqAmhRS8QAGAa2g4bCq580kzLq8NAkBHt2Uh8wllvuI+HqvAflcoA0AXVsy/7hgfvz7T6QSwGsgwm0yB1mbhBlvXZWJH+y6XwA3IS6HELp8GZTzYtKOST/W+cn+o2czmvQzGuO/OT9DiDyUPuOgIMg7x85J80+iBhkiDQ25PyMOwmQlS4Vb8tPFG2A1424y477c00z4THV9C945ck7EQU+cq/uM8Mod74GxmILH9AC86gt6/JYx3jMuTojFBjEA2Xhk0wrBBMyGEWgDYLK6GCf/9K3DEjOT5ELM/2SO2zoGPertGKQsP/7PXNr1tk5J2pGmzAV87lLTmLTf0Rj/NdlLpaxH9B8Hk39EtB09fwmv7T0pOYCx9A7Mll8MB6gAxAQmE9N2RU4nc44DcW62a3vPawCOnbskIiGWhiRjlDaRgEOgPaAXYBFhQQNAMRB6AI/QAwgaAJ+SgObD4uJhiy+6vuz1R97/ZA4i/sgAZPafSTUiAn0ZwmYcGBQQCq/90NkaHC//7E5kYvz53lCN6E4Yf7PxRfnlZmmGSnVg6h8wFBgLP0AS0CPrcsWTIXyYngS9G189GV/mYCo/Q1kwGgAmAY/TAFhliQ4bAEECvtgvcis2+gEwB7BuRaoYgMc2MwQIJgF9qQKYL0/zjXZZ+FxENASsmU/moF4eOw0ZibREIdP4MoTN2NqO4xcuSdKPO/ZYIqAjMf5ffXi9YA6SxpAlN6sEbHTBEimxEWxOShly4v8pHT5ymDLjrAoQQbgmZ4nR/fceKQ8yB/DOIW8IUF6HJssGwNsfQGvJARA/yOCPJUBLVQDJxuamGlWALSuRFawCTMgDYN2crr8h9XXSZ6mv8RYx5bG5QBh3f+PRDfLb6NFnCf81fHozdGHSj+ELQ5f3T5RL0m+sQQOTlZKAbQVZ+NL9RUI8GtkQZPRnzOaobElGliRzAjw3jcto2QvCiCka8vS2AvEsmFBkOXE2CNSM9zyrWAU4xCpAFU6VX7ZRBYAbGkOGJFjRbgq1OQEdCihLBoBlQAMHkI0niQMIGoAJGQCDLjuIcxevesU+a8bs9TfeCzHev3NhFIh2XqZk38ml90UIRFSM+/pRXFGPX39wXJKX5OmPpVBElh4XPHfo7asykSkeh5G1v1PEabZHN6HENDCvf3QKZy82jRkKMKeRkhgnzU/p2RRmptzWR2G8eZmp/155mTgAwwBQGLTZchkQrAAMwOsBMHPAhe8DEjAbn9uxKogELMyakAEwX0ByASilffjcRYl/CaiRdtg+dOMd+VKHhhgKQKy17yzKETlwagHY1c4zYnSIbBmz/MT47/mkGOe5MMdoETY3IkyafrDKQHov43Q72pG8b4qflFTXi2d0+OyddAQgO/7K9MV49r4iMXBEOdLQ0MhYTG3NODvwKRKwCmeqGuwgAZn36zPZgBSVJ6aSHYEtYSuNnoDJXi7AzO8JaD75QFcBRr9xpnIOJa8IgaVWYF3zDes0zzu8wuzXwMVPKO3D61eIm+yLdp5J72Xjjtc+Oimuf02j4ZqPNZhcfHRDnrjmbAPG5KMd19z8PoZH5y5eEaP45qEzqLj82RwJ6cKsKPA7t+ZnisdBMVWWHqk6PBvHhUtX8YePSwQIRN7EtZuW26cbTUK9dGDK0IRCI8oqG5C91nKXJUkO4NkHirAi/fautTN1sqfaAJhJMFMngMIZlL5iQozddywrvngfAJNkhMsyW063mGUzJszMurtd+QwzV0Fa78/fPSrx/1hAH2L8uRiZ8d91X5EAdhh+8Hp8GSIu2tkjQKnffXRK+g2MVS6lcaGYKjUE2RWYFGcpM9rMcfhyjVPxmfO1TXh97ynBAZAYRIUpS0OjHwrs2yZkoIuAovsf6/UCxj0HJzVrCfUAsvGVR9YhPzNIB55IFcCccNMAdPcNSONNat+xpm4m2i43W2+TzSQbUXI7i7KlGefypYuE7UemXYS37m7XANAbOXCmSlx/7v40VEzYjfb+CRSjodmy0oDsku3HhelyWkoxfeb9IzCK/RAZItEIsGU4adSjk46mrkBuqjcpKEpHSWDfgNk4qAfAzkDMAbAkeCdPbIx774UhCyZJwPMGFVgvAJQlTGXsXCoCzZcQ4JtPbBRm4GwYU+0BjDYEZrdglsG44Ng8VOLigUEBCw3vvgpgqY3lL+6y4WEhoPIv3WHG/GyawV2fbcEk+ebjw2L/AhOqyzBgNFT3Thh/6kf4Y5giqgyNiBNg2XGs9uE0OExykmBEqfDZSh8+U9mAn791RDyAuqYbYPnU0tC6G0pdg6YBWLP7pGgCQicBaq6VE8ydEy4vFA3AC09vkYrAbBjTzQBwsRMqfKuzVxYbLby5CLj7iRvc1y9JLjbQIBqOi95wt8NF6Ze7H9Vy6QZTR3/iBuCMyJex089oA3AnjL+/uvOawCN6RkfOXhTgEUuEbKs2cojW4XaD5SgewCRpHU71O09NQLYGowdAFOBopaW7XB+RZk1GDmDN7v3QiAH0UkAxDBh3zIkIRcK8aDEA3/3idqzNDaoC+yMEuNPEm2Ux9tYjNJbAoWED0Os1AHMMA8B4f+G8aOn3F+Zy+TULzoVHsBKTcRICNN8QGfNhjH/yAuk2xNh7JMZ/3BfK5gE0hGyISk+AYqpnL14RGjGvhaQmejxPby3AhtxlXrVjw/OZbePk+Tr88559YgBojK3niHQblKozyoBrdr8LrSkGlwEoS6Jw0owxOlJwAH/z5Z3YsDLYF2CyDQBfXurjCWagf1Bq7mYIwAw442u6/hICeONtUyXXX2UwaWJ67SYOldbg1fePo6S6QeS66F0sio+W5NsXdqzGmuwlIvRhYvz9vfAEh9DbLzkSJgTZVpyYBOYJcpYmittPpaPslIVyDSyDzsZx7OxF/Oi3H4kBYJJ0dPPVu9wzlWdqDAOwevcbAOYDOhdKWQKFE2/NiWUVgL0BN61KH1ZvnckTbbay4i73D3s+lpr83YZg3J0ObM3PwH/66sMCcZ3Ng8w8zhGpuswFMEHJRRcZFgKCwyjZ9fC6XPFC/GV07jaftzq6UdN0XSolxRWXJT9CA0CdAVKGJfmnIKhDtkB3Ujrc4Zjx8uGCxwBwuLQGf/fLDyQHcLdOS5+ZQ60J2Sw3+gKs2f0yPFgIhQIAlsT9zBd/++pM/OdvPQb2CJwNuuy9/QPiStIA/H9v0ADcvesq54GlJ9bXv//57bLzzOZBsA+9kPauHsnIt3X3SsciGkFuCIQVL5wXI16Ir4lGO/NH40NPgO2yzRCA+akY+SEnwBC4MjcsekjsauVrNcLOtU3msXwOhGOzN+B/feVdMQBjVWPucg1XofUZb2OQF38EgHW8DYBicxDLY0tBBv7zc49IOZCJHr4IM3kYQJwuMQD/+Pt9EmPe1QMgicLhQPaSRDy5KV9Ko/fCYNnPZO5JCVB2WQPay/8FZPXbmGiBCifEYWF8jBCfJis0sXFJEzrU7LTEhf///Pw9HDpTY/N8uhHAMWhpD777h1B6KbTaAQVbW9iGlWn49195QHIB0VEzX6TR7GBDA/A/39wv9ffxBnc6wmzpAt8zfHQaAJOW4zUAnCdj159+BoD4B4qHFGUtxfLUhVgQa6nYNd6jn7J/Zw6IJT8agB/9Zi+oBWBraNSxAgDloQF44QeAIx3Qj0CpDDsnoi7gd76wTTwAZqCjIn1Detn5zsk8lgaApTVToovNOoNj5s8A9Sqe2LRScAFEQ5KfMJMHy33NrR2S/PuXPxwAy4G2hkY1lH4PHjeTgC8+B4UcQH2OzEo7J1qVmYxvPLFBPIA0arNFT05zSTvXNJFjgwZgIrM3fT872wyAlEEbW8UD+OU7x6RDkK2h9QVovAmHm0nAFz4HjyMPCl8GkGfnRMvTFuGL968WPEBeepJgA2byCBqAmfz07nzts80AUDHqXM0V8QB+//FpXLjUbPfBnQX0b+GhASjavQUeXQiH+haAQjtnykheIJJgNACUCEtO9G9zSTvX4o9jgwbAH7M4/c4x2wxAY8stHDt3UQzAe0fOo7ZxbCGWuzyJ09B4GW4mAVfuzoFLr4UD/w5Qa70fslTFYU/5rQUZEgLsXJeDZYvnT7+nb+OKggbAxmTNoENnmwG4eOU6PjpRIQaAFQB2BrY2TNqWOgGt/hFD9ABWfHsewlybofR/ArDZjgFg4s9UBpoNHYKCBsDaazTTjpptBsD3jkBeNWDow4D6b+i9tV8Bu0OwClvgVP8rFLYZ0mDWtAHnxcyRngAMAYQWnGELRjDt3qOgAZh2j8QvFzTbDACTfr8WGnAlaoQGbLUtODsCqQHqAMDj+W84036Qrr5C4V9ugPL8AEptB0gMEnmwcQcJJ/QCCAlmOXCmk4KCBmDcRz4jD5htBuBkeR1+8sZ+CQGYEOzuHbD4XHQftGoTDAD0P+D0T48bsX7R7tXQejeU2mGHFkySRVRkOLYVZuIHX7kfm/LTbUk+WbzqgB0WNAABm+qAftFsMQBkOxJ6fbSsVgBAB0qq0dXTL3wMi6MDWl9hRyC48VOUvXTaMABrvp0H7fiKFw2YBSDeyglJsnC5HNi8KkMQgeQE2BF9tPIdgTwmaAACOduB+67ZYgAGBt1C+jlYUoX//uu9OFJaKwZhLEHWO8xuK6ArxQAMuV9D2c/OGQZg1YtZcOEJ8QC0LgKULZE/uv7ff3aHVAOo/kK9gJk4SAZiPHWmpkG60052g46ZOEcz8ZpTpJXdMmErkrfhayOUqb53qkBdv9Ulrj91ABgK2BoaV6D0KTEAHvU2zvxLtRkCLIFW26A8OwDsBFSanRPnZyzG1x4jIjAL6ckLwOTgTByG9tyQ4KzZo66zZ3J79M3EOZqJ10yRUiojUwmZfA0yAmfiuNnebbRhK67Cr945jrM1V+zeBvU/P4L27IdSB1H8Ur1hAPJeSESYYxUgOYCnASy3c2ay4J7Ymi8GoGj5UrB1WHAEZyA4A/6dAbb+YgcgZv/fOnRWhEDtDX0BSv0B8OxHH8pw7qcthgEoeC4WCEmFQxiB3+Tf2DmxdGVZlS6koAfXLxcvIDiCMxCcAf/OABF/HxwrFw/gSFktiAi0OUoA/Byeof1wuOpQ/FK7YQCSd0VgXkw8XCwDqu9DYR20dliVdWHcvzxtoeQAnn1wjfACgiM4A8EZ8O8MEP//2genxAAQDHSj3WofAM1W4B5oHIfCP2Gobz9u9N5E455eL+R3lxNJcWFY6N4GOP8WwBYo681CmfSj8ioNwHe+OPPxAP59bMGzBWfAPzMgIqBveEVAb9oRAQXrhIOAOgjt+Xs0q4NoutUP7HGPxPx/CghiLkCB1D5LgCBTcmlrQSb+5i92ikYgNeL9rRDU0dWLxmttIgF1t0F1ImrgUyGWP2EBbhdN7by+/gF0dPehtb1b5Jomcj2j75vnSk6IRXSUoXbbPzAo32X8GHMzke8bPbf+vp+JLofR90tZNvYB5LMOHyF/PtHvmS6fZ6mPQqjUAKQI6KGSGnsagGAfQNVGEVBo9Q8o+ZdjoKbLZ3pEFLxYAIf6JpTeAY1UKGsy4aZG4LoVafjeru2CB5CWTN4ONP6aSLY/MuiPV///9t4DPK7rShM8773KVcg5Z4ARDGCOoEzJoiQr2ZLl2A6yRq1p9/bOzPZO2l7OfDO9O7OzO9PrbtsKlmU5yBaVrRyZI0ASGUTOqQqVc3rz/adQFAiRAgooEKCE+331lUS8eu/e++4994T//OdzbwmTZE1JDiFdeU1pDmWk3FwGGKfLQ2NGC7X2jtKpxl7y+IML6s/McWNcX79tM48NDVWEcA3mBc9Ei+f44z2eha6HmePVqhS0u7qEx5ydkUKGqQIoC33Ocvk9Yv8ogALgzy9eOkbnm3tj4wBEFSAi0AZBAPyGLj3ZEB3btVl/1T+qIoV4LwkiIMGb50oSGr1ZNBwIaDBSheMdDoTj4//93Qd0prHnc98NnJI715fRzupS2lVdSgXZc2I7j9v7ttic1Ds4zo6aV481ktMbWFB/Zo4b4/qX372dkZdog2NmOt3Yw/Nypqmb/y2e44/3eGabaIRjAwjHOjxc8x5AF9SjTDZouazZ2KT9mvEaNEp6YH81z0dJQRalJMWnEtFs/bxZf0eZ9K5BhP+u0O/fOR97+E+WUf/zYiT+L/+ZGp7uuL4AWPNYIaloD4m0nwQ6SEQxEf7D+3/HjjXsC8AixUaMZzt+sZP+87NvE74/rxXlpDI8ee+mCtZGinLmBGyMW1fNVgd19Y2yxP7TR5fI4fEvqD8zx40x/bsfRdiY0fpHJ3lOTlzq5GeixXP88R7PbBMN88lqdzHTzVsnm1n93b+pnKor8ik/O40sTs81403QquibX9nEYy4vzqHUW5zzb+b8DI5HBPyx+iscBegeQkHvmFo3yfKHKAVGgeApav714PUFQM1j6RQW1pDIgKCHiYS1sTwGiUGbqgoZD3Dv/g20qjg7lp/Pei0k4OGn3mQqJLQkg5aw2QHwmN7Qj41VBbSpqoDrFmanI7/p5rVJi4M6+0bYW/uH9+tZAGBOECbFd3Fu4K0ApQAAIABJREFUbAJp5rihYR1+7B4WtGioC4dnYYHgG20hz5s5U/Eez2xvwuHy0OiEmU5c7KRn/3yGBcDDt22ivZsrqKI4l/yhMF1qH6BLVwbpYvsA6TVKun1rFaem5+ekU1LCrU1NN3N+4PF//dhlfreoBwgNKMbWTGH5TyTIx0gQ26j+qasSZIYJ8D09qZVZFJRqSRAeJ4GiBCFzet5i1wycuRFQlfh7d+0gcBNOb+B/R128lEQ98xRqb3J56HhvmC+bAIiaHMcudtBv373AJb++dXAzZ51CAMAMgE0MXwC+4WyGtgnfD5LTVDfZ6TunzbGAixZQAzDyVFm+QCT/goJ0lMg3QY2/dd1IA1BGKgXTHiL6a5Ll3SQIoPqdE3YS2YGAWqJeAHIDdlaXLags9Mw5m7kRoPL9H49CFUb+0qcNpbKQqMTFPu1usrm8XDgRpZOYEkEgzlqE1xh03vhG4UxUloHHHR+omaiCg8WHhsIngJSmGLTsfccHBSZgq6JkFqSyw+Vle5WdZhMWutwxSO+cbadgWF7QiRyrAECPoQFsqixglibAYLFJkhK0jNJEv0EsCRsbUQN4zotzUvnd8Ryg/zGMJyVBy6w0cFZpNUpSiGJk3qZKluHZ+ODeeBcz5xXO4tQEHbNKA6Y7ZrLRuaZuOnG5iz6si2g0B7dU0va1xbS6LI/SkhO4LgGw8dMFAMap06r5PaN+os3p5WeimAkaKgMhYpVkQB3FJMKBhboOeH/QopAMBoci1gY87+Df9wcRPpf5t6gvkJeZwr/H7xa7+hFHX/wBVv//8cVP6NTlrliz/4IkIwIgn6aw/A/k9JykrmE30dHg9QUAXlnNYwoKyVtJEh6DKUmynEnC3MqGR7MDt6wppp/cv4dtVBCFolJMPNpnNsLmCvq7n0AVvlYA4Fl4OSMTFrrQ0stOk46BCTJanfxi8YKhJawpyaa7d6+jtaW5pNdpeCG094ww4eKljiEaMlrJN5VqqVZIlJ+RTJsq82ldeR6tKs3lBQRbFde/c6aFOvonKBAKkRyWSUIBdoebOoZMlGhAHcWbZwJgwe7fXElpiXoaNVo4TAg7eX1FPn2tdhOfkogpQ0C19IyyUPj+3Tu4rJbd6aaW7pGYxgOV/YV3z7MvoiArifQaFfl8QRaaer2W3z8cdcixaO4ZpRGTnXyByBrEhi/MSqEtqwvZcZyRYqDuYRO98F4dnW3powmzg6/LTE2g8vx0NutQmVqtUvH7nG4CQBPMykhiyux3TjVRc/cIWZ1e8k49S6NUULJBw0C1Q7vXU1VxNimVCmrqGuEy2z2DRspLT+RDCzn2drePrC4vBcNhFgzry/Lowds28e/xO0la3JqDTi4Ea2e/DqoA17f2x5b9J5OTBJogWT5OcugputRzgegoMAERiXjDUvHVP15HCuGRCD+AAEMzJrI/hKceOljDi35NaS5lxikMN1MAgI/w3/7oEDt/Ips+cvLj5MEJhLDY659c4qypYaONTwacEIjL4wQszU2nhw9uZu9xYW46nyYfnG6mc8291NY3xgsgYSqkhEWeqFNzYQkQoN6+ax2XwuoeHGfJ/PInl2lgzEJZaYlsk4ZDIV7wQ0Y7pSYZ4ioAYOtCwG5eXcTjHjVZ6WLbABfIxIaAJgYBgIXcdGWQxs02rtyzbV0JPfHNr7Bp9O6pJo5StPaMMavTv/reHbSqOIu6BmIfD5xU/9ezb1NjxxAVZieTQaMiP+Zao6KczGQWCDhNkWnZN2Yhl9dPOo2aheWk1cFaFfj6MS74brDon33zLJ1r7uNqyDh90xJ1rM1AAGCOgyGZeoZNbBdDuH37jhraurqIkhL11DlkpD+9d57RcmrgAqYqVgWDYfL6/fwOv/nVbbR9fSkfUHVt/exbutjaR/npiZSerKcEnZbDtwMogeb08HrasqqQ/vIb+1jDhVDHvRezTYD9tzviS3rpo9nD35/pS6QGYDsJSP+V/0QNT7fMvOb65J/Vj5aQUvwKCbSfZHkvkRBZaXNsIAvFJMFmO8hkofHJDZgpAHasK6H/9VuoThxJXsRCAQAJAiAQCHHBhF+9cZpP/6yUBCrOSePYudnh5mQKrzdAe6pLaPfGctq9sYJPlKdfPUGNHYNc6gy1DnZuiITazjR0U++IiYVIdWUB/eSBvaxaH73QRicbuulsSz8l6jT04IGNjDu40j/GsfnG7hFe7PHUAIC63FiZz2osmtMTOSmiH9jCeF5qgpYGRydpaNxMAxNWWluWS//iO7dTWpKO3jzeQE2dw7zBIKR/cO8eNoU+ONvMHvZYxoOT/z8+8yadbexhIcnVeMMyZacm0IaKXBbKTb3j5PIFKItP8kze6DA1/ny8gfsIobR1bQl9+9B2Pl1fP9ZAJy938ybWqCTaua6YNlcV0tryPJIUCuoaMrIjcLoAqCzIJKvbS629Y/TBuXaun3egpoLNG5h+vaOTdPRiF2uAt29fxVGiLWtLqHNwggUABDlO+qqiLM5pAcK1oWOIOgYnGICGA+OHd29n4QpnY+IiOxuB/f/g3BT2v6GbBmPF/ssyKoYcZ++/LH1Ml3/5mfzhGwiAxzNJktdzNEAWHiSB1sxx7/NlcMCVF2SyAPjWV8EVmMfq4EJtppkCACrrA7UbaHVxFj8XziG2A9UqLlN18cogC4AJi5MXEE7urWuLacRoo1+8fIz51IqzU2jb2mK6Z99GVtn/xx8/5phrVWEmawZ3763me791opFPzCsDEzy2v3nkNo5Lv3b0Ip1v7qNBo42BRz/95gFWUeta+yKhm0tdPO54CgAIJ0Q+osUvYdbAVox8glwHD8/LTU8it9tDfaOTdL5tgCCYITBRPPPVTy5R34iJsRqI3Nxbu5l//9s3T9PJS50xjadv1MQb6PjFDrb/8f6LslOpqiCDqsty2C9ysXOEzSmo+TiBsSZGjBZ69vWTVNc2QIFQmLavL6N/+b07GFb+wbm2iCBq7mEN4v6965h4pqo0l7yBEM85kHHTBUBeehKf/o3do3ShbYDp6h67fxcLDmi99e2D9PTrp1lQbl0diVbdtbeaRkw27j/GDVNvy5oi+tF9u9mpCNINaAgNncOUlWKg796xhdf1YoYb4d+AxtHQNUR/ePc8Ha/vYIFnmTP335SKL1MbCeGXWQAEfc3U+NvPpA/eQAB8T09KbTaF5f3ziQbArkOtQEjYv3r4AJ/QKgVspoUVD50pABJ0asrLSOaTCy2SlJTFGyBZr6WeERO99MllArDkvj3raO+mclpbUcAOqyePHKX6tj4SBZG1Ath2bl+Annr9NI1P2mn7umLu/+3bI7IPkhhxdqilUEEfu28Xl8V++aOLfNLjpdWsLaa/fPgA4w5au4b5+leONfKmjKcAgDCFMwsnGRqeDbMGzi6cekXZafw8bDaNQiRs0HfPtnPYFBsC7+eF9+vYDNq2pogF3Z7NVbwx/vGPH9H5pp6YxhMVAAjPwgKDrfytO2rYaZeRmsgFQ002J4fz8GylhBLdMrX3jrJqC3+L3eNnAfDvfnwXFWSl0icXrhCiALB/Oc5/2yb2KVWW5DKwCnTYEDjTBQDgwDCDmrpHqH3AyDb+337/Dto9BZg61dhN//X59+lK3xitKszgOXrkzh1ksrtYAFxo6qH0RB3t2VhGP35wP6UlG/gd4lkQ5sl6DX3nDpi2VSwA0uJk2s48XKO8FGeaIs4/QH/tTu9Vv8kcDuOIjS/Ldez9DyD/PzA+3fsfvccN+P9rFVSeB/aE3STQT0kQQBcO4DmiBLM2tsVFkU9WkIXu21TJzh2QiC6kXU8AwIEFZxwa0GI4XaB6KiWJbcR3zrayCvltDiNVUWVpLvWPTNJTL0UmFk4eAJjgC4Bd+dzb59nmg5qHBVK7JRJrP1oXibFjUeLk/8Fd20ghCfTihxe5MAMWx55N5fTYNw5QcW76ouIAGP+QncpefTSYJVaHm52Y6HtOWhL3fX1ZLuWmJbAG8If369iB9I3aDaySv3a8kZ0mD9Zu4I21pjyfnZj/9bl3qL61L6bxRAUATlCVQuINBIo4mIHIw4BDbWh8kn0s4LBze33k83h53o5f6mKtyuLy0fbqMsY3FOekX4NriNr4GBPCgMBVTMc9RP+OdwCtoKl7lPomrLSxqpCdxHiXaHh3//HpN+nylQEqzkzmOfrB/Xt5DUR9AHmpMJ+q6NFv1HK04XrPifZjsQQAohsTFgdrQE++fJzOt/axYI+y+s9hDwWICFTBJ0kO/SO55FN0pccz3fs/iwCABl0r0YayzaQQfxhhCyIE2+dc+wtCAECg+/Zv5BfANusCATkzBQBstfv2b2BJjwbVHw4cnDQI6wAo8tGFdnZKffv2KQFQkssn4tMvHeUJHrO4qCQvjb51ew1P8O/eqyOb20e1VwVAZPEcrYucNkcvdlCSTk3f/eoWPu1e+KCeeocnKTtFzxvpJ9+o5QW8mECgCOR6+1X8A5hhGzqHqLFzmNFzwD1gkYKqbV1pNguAfzxyjEaNVtq1rojNozMtA5Q5pclApc3JTKWL7YP0n555iwVALOOJCgBoDumJWp6HJx6+jW16TBIci++ebOSow7jFSQhvpehUnDDVP2ahMauL7G4/7diwMAGA9wKtACbAkMlOm1YX0//JgKmpd1jfQf/hqTfpUlvE2Yd/x0lv9/iWlQAA/BlzBY3qjWMN1N4/Fsvmx3K1EdEQkXCMQuHn6HLnpZne/9kEQOTvEa7AeyNMQbHnBsAGRUiQba096wnMQWjz9QXMFACw6f/6kelOQJFVTJPVwYipUw3d9P65NtKpFPTIwUgNw6rSPN4QTx35hNW7SYeHSvMz6JGDNaxGP//uBY4fYxHj+gNbIvVSP6mLVGKB0EAc+Pt3bmWn4x8/uMj2WeqUyfP4w7dRaV4adfROIQE/uEjOGUhAgFaCweBVMkdoS8AhRFX6mRL+eviHf//oXbR/KvqB8aBfUJfxHfU5wGaGKQMn4D+88BGH9xDmQpgQ0Qn4LP7q4Vo2dZBAA7v67599m0OnsYwnKgDgRc/lE7SSBeHa8nzGVNS19NLvp4pYIiQPDaY0J4XkUJg6Bo00bLLFRQOAAIC63tQzSgMTNtqwqpD+7tG7r9UAnnmLGtoHqDAzoiX98P59ZHPHpgHgQCsrymbHJdYMTDC8O7zHyGdOhbU+c5DjPmgdA+P01okm1ljAAAQfRYxthEi4yPTfwWux/zPv8/k93fSjXCL1FhJCSA++m4g+G3D/nJ4h/otTHyfMYw/s5VgvFme8BABUTIQBsYBZsHAkQCSTxU4tXUO8GWCD431A9YUJsK6ygLWDf/rjh3SuqYft5lWcXbeJwz7PvHGajFYX7a4u5X7fvmPKB3C2lSXyqcYeykjW06P37iKtUmIbtgUZeDJxWOlvvnsH297t3UMsMP740SVyeQPX+ABy0hI43u4PBEgQRFaTsQFvlLY8G/4B48FiOVbfyRoK5gGLGwAphEqNFjs99fIxHi/8HHDKQVWHAH38oVratq6UBdCF5l76h99/QGeRUBTDeKYLAKjQmDfWhHLTqaNvjDflK59cYjOlZhXg2cBSFJDF7qLXP75Ide0DrAXAI78QEyAtQcfqMnwAncOTtLYsj/7tD7E+IlXvT1zqor//9TvU0j1MFXnwk1TRt+/eyVGhWEwAzGlxfibjKTw+HwsAvDtgE/CNuZxPY+efLHO8/6lXT/B6g18GAKUYWweR8CaFw8eIQnV06VkkA123fb4AqHkMcaZCkmkfCcL3ieRNAEWRQHPy5sHpp1EpOTHoiW/s53Ab52zPE6o5GyIuOkJASfuGJlgdfP4dnOgeqt1czg4vnErgVvvNn09TR/8YM8RuqCyge/ZVc9z/l6+cYA2hqiibtq4potumfAAf112hC639HN5DOPHxB/eSQaui1z65xLF35P2vKs6hH9+/h+3zzv4xOt/SR++eb6dQ+FpsvlatoMaOAZq0OtmTn5WWRJVwKt0giWW2cc+WC2B3uekPb5+h4/Wd1D0yyadWUVYKn4zfv3c328poF9v66dlXj9Opy50xjWemAIja0EBZ1rf0siB88xTg6DLdtXM1C6UNVUU0bLTS0y8fZwFhsrtp6/pSFgCI9yMkh999eL6dBdpXt61igbWqNIeRlTB3gNeY7gTMTUukK/3jHHqt7xiinPRkFtTAF/D42gdYwAM3UVOZzwLgntqNNDppj0kA7FxXQpnpyexT6R81cQQD7xDOYXxDMMynIQqDtYr5QNrv2aYediDDKTinJlOYBBkIq8skC8+TQMeJaADUX/MVAErySwZSyrsFMfwEybRLjkCFY3IGwhn10O1bGLADvwC89fNps22E6D09XmSTOVnF/8WRY7wo8jOTqCQnjSoKMtij+tHFToakbirP5Vj/wR1radLupl8eOcoLRTGFUNu5NrJ4YDMPjFsoGAjygsLJibj/G8cus+MJjixAaQ/WVDBoBdcC0dY2YOTTfXoUAFROz7x2gtp7RikjScf3u/+2GkYXXq/NNu7ZBIAvEOC4P04UhMJw0myoyOM+3Ve7iTUgNJyMR96/wIIzlvHcSABgQ8AvgP6/c6aVN8xtqCS9tohz9zFHT792igUlQoR7NlWwAICpCHMCm/vPJ5sZDYhYPv59XWkuJSfoyOn1M75jugCoyE9nsBE0AECwgTbcvb6YCjMjWakA9Zxq6mMz8dCOVawRbq8up65hY0wCAGhQHGIANb13vo3c3gCDsmpWFfK7zJknKS5yG4B7OHaxk176sJ6ae0ZidP7JKBEE599pIuHn5JdOkyrkpPqn4BSchwbAPzks0tbhGlEWH5WJ9suyjFUaE8MGbN5PgUGrr1YRjtUUmG0jREfIGG5/gP0AgKheau8nr9dPKoXImHOcRKMWFyP09mwoZYTcxlVFjAN45cN6Ot/Sy3noaLBp0UbMEf41nGogPnnwYA0ZtPA6dzJI6GxzL7lcXirJTuY4Oxb7hNVFrdcRANM3TH5aAm/ER79eS5vXFC+KAEC08PTUifrB+XYWAF/ZgihHFe3ZXHk1XXpgdJJOXurg2Pd8xzPdi45y8c2dQyx4Xj3WQKC1XleeS2uKsxlngTDk26dbqaV3jNGBCEfCaVddnkvdA+N8Er708SVGZcK2RnRnfWkO4/G1Wg1rENMFAIQa1O/u4UkWOBiPQaNgcwcNFXSc3iAV5qTRoZ1rGBNSmp9JDV3DMQmA6inOS2ganO3p9bOmGDW7Yk0/j9r+iIp8eL4tQvo5H+APUaTyj4Daf+Kv6FLORaLDn6s+zM1bse0nlUpBuCscEvaHZBkZgnmxnOCRLMFkVjkBsICURChqsQQANjjCJuMmGzV1DlFTxyA1dQwQIKuc8KFRR1CBZXkcey4vyqK0JAMns3QOjFFz1xBdau2nzoFxGpnCouemJlBFYRZtWlNE68rzqaIwm+298Ukbq/MfnGlhbzfUtdQkHYcjrU4fmwDBGSZAVABcauunwoyIN/pHD+xjr/ViaAAJOhV19Y/xwvr9e3UsAB65HU7RKqoqyaX0qXg2Y89N8x8PTu3pAgDaHuCs0MSeefUkNXUPMyoSmkFlQTqfosAHjBjt1Dtqpg2V+fR3j97DuBGgBBGNgAA/19JLJpubcwrWlmQzoAk5/+NmxzUCAOQvOZkpZHf5GIgFRGdb7wiHH9EiOJFcRnLCOV2cl87qOuLtsfgAZgoAIBzv2LaK3+OujeVUkB1buncU+APN81evn2J/zvAE6lJ4Y9lmuHaIiT+Z+ivwLl1+7vOJM26YCzDzsdsfzVLIio1hWd4vh+k+meRVRDJA93MSIMBiI5Nux/pS+mdf38eILsTSkZATS8OJjqSNyx1D/DM4k35wzy6GlV6vwRSw2J3UO2SkhvZ+6hky0oTNxVlnMEtWl+byBshISeQTBpqDy+2lwbFJarwywPRaHUOTfOvK/DRWW6urCvkFI3kIPg6EtAZGTHS2oZMRhMgihJd7Y0U+O9w+vtjFzkXwEkQ++TQwbqafv3iUWruHKTNZxxrFN+7YxgLpem22cWPTYk4QOsInMjcFjLbjxBWFSL1DE4x7eOH9elKrFfT4A3tpf00FZaYl81jQ4BuYz3jgqMJ7gcMvI1FHG6rgU9nI0RWE+iCE4SxFUhZOYeBBCrKSOZcCsGGHy8cCACczkpKQ1AMkXNfgOH1wtoVDm6OTDj7dS3JSGeeQnGRgzAPGC0AWsgXxu7zsVP5t/4iJc0Eutvdf1eagvW1eVcTRj6LcdEpO1PMhBLjv9fqPjM/p8xp9TukUn0Nz9yj98YM6ttPv3LmGdm0o58MB4dVYmtcXYAfpyYYuevLlE4x+xL9Bi5xTYxVCkEmQ2yhMrzL1V0hqpMZfzlo4YE4bmGoeg92fLgny/rAg/iXJtFUGbTjNzRkYTb9F1h0Qd/AFcJJQakyWBE8S7F2rM1IOGXBYkGvAJrxeY0RVIMhpo1aHi1xuH/kCIa5niNTOBIOGk33USiWLMswjJh1AFZvDzSSbDnek8ipOUTgwQTaBUwxCDYsH2obb4yMzQC6eSKFGoPQg4LChAENGpAF9xL/he8xkpaN17YyBh1lSnJtBuzZVUsENmItmG3d0AWFD4FqeG/RTjdRcgSbMNmq4MshOM0CTYaP+i+8c5OiJRqMipSKS7R31Qsc6Hjiv8F5wYgFKi2fjGdjo0MTg7e8fNfM30nMxP0CKAq+AkBnmPJogBFs/iQleZAYNQcMCBBZzi/lO1Kt5/pHzAecbxovIT1aqgX8HODiC5rgfErjwW/QPDRoH+CHwzgEvRs4BWjQdeGb/0U/cPzqv0efoNRFAW1vPCL384QUe06E91VRdWcjoQSScxdI46adnhKNWgGgDWRoJL87xLnD+EZx/wnkKy7+kYPA4WZ0m0H7Pdoe5CQBs9PJDSkrJ3yGR+IQs016saSI5AkWbY8vjGm0lHJ4CdRgw9VgAnMH3JWojE2a62NzDGwKnUE5GCpUWZrFPIp4NmXadfWPU0jPMp1zPkIlJNKD5PP5wLQN15mOKxdpHCAFscghk/DdeN6fTTuXUz2YK8u9hRyEENSV4FxJOjrX/M6+PakodvaP07skIv+ZX91RzJAfCdK6Q96jqj2Skd8+0sPMVWAz4NmJsbiLZjEgnyfIvyD58nrregdSbVYWIZeeJVPPYWoUkfl0Oy/tCsgy6sAiyZ44tWj8AJ8+P7t3NSReLQR8+x+4s2WU9A+P00elGgnd+24YKKi3Iimgi8wyP3mgg4DZ47eN6Dif1jJr5BC3PS2dTDLwAUQTlbBtwoROFhR75RLQMxPWmC57Znh/9Pfox/drZfrfQft/o90xL7nRT7+AERzlUKgUd2L6WHYqxJL1FNVSkq8P2B04B2gC0l9iaPE4yNbHzL0ivUsPTbXPZ/DyfMT1o+6P5Ekk7ZFnYL4fkr8okRxAWc7xPNIlly+oi+uG9u1gFhV2G8NmXqQ2OmujspQ7eDNs2VrBPYTEYZqCivvZRPdW395PJ7mHVHFlwCFch6pE9z3DVl+ldXW+sUQEAJzP8ShDcQB1mp8dWExMmB6JNcJI++/ppTl+HOTHnct9XbX/qJFl+N2L7+85Tw/NzrhoamwBY84SBEkI5kizuD8vhnxBRjRxmX8Cc7wMhUJaXQQe3r+aowFLQdi/1AoaNDfUcLRU245RNGe8TjePKPSNMjwVHFZyfyBQEOhMwVraXV1rMMxA1AeB7gX8JaxrCFdRqsTRkpSLFHGHSj863c3LUnDc/HsS2PwH4U0+y/Az5w8dJto9R65E51gyLYeNGBvaQRDUpapLEHRLJj0d8AXIyyXOrIBSdHIRjECICNuCB2o1MVIEcd3DVrbT4zUDUOchOMIarIk0bC1V5U2z/+I3ki3UnRJuQwQm2HyBJwX0YqfV3latzrgOGx9dMMp2kcPhJmhg/TyMaLvk11xvM+eT+VNV/SFTtTFlDJD0QDsn7Q6HwOjlGXwCQWAiVAYiBrLad60s5RrvQdOG5DvrLcl2kwAZIMSO+oJk8AvHWOL4s87rQcUbTfcGg9Pt3znH+Qoz5/tEujBFRI8l0nIKh16nR3kZ0JOItnWOLVQBEbrv7r3JVYdomh0P7Q+HwITlMFTLjAmIwBQRhKl0YSTqRGC4AImgrC3OOb2/lsltqBqKIP+AmgF8A088bxxuovW88RtUf1X4JdMXI/HqHwjRr0s+NJmp+AqD6e3rSJGUqxdA+kukn4bC8NRyWFTKxP2DODQQewKHDF/Dw7TXMzsucnl+ysOCcJ2zlwlt6BjiawTkXI/TiB3Vs+0P1BxdlbE0OEQl+kukC2/4h+eRMvv+53m9+AgD5AeWTSkVqcJtCEn8SDof3BkKhDFkm/VwfjOuY2y5Bx1lef3H3ToaALkUhj1j6vHLtygzMdwY8PiBT3Zxn8Zs3zzAwC0Aj+ANibPAgj3K5b0H4NVmVddSVFpgN93+9Z8xTAOBWh0X1bkuFQpDvDIZC+/3B4DY5LMeUIxC1SZF6e2jXWg4LcjbVApmDYpzMlctXZuCmzABCfpeuDHC8/51Tzcz0w2G/qcIlMXRigGQ6TQIYf+gjupzTPZ/Nz+Z2DA/9zKWGvT/NUIjKdd6gb6/fH7pfDofXyJEqQjG588ECi0QQRAUO7VpHq0qy41pRaCFjjOdvo+EjJB2BKWd6cQwkTIFHfzqSDNeBMwBOIywUhO3AdDvffPMbjSVagAK5E4C/whnLkNaVMGFcXn+kwk+Q1f13Tzcz5h85BiCfja1dVf2bSaBXmPMPvP/Tav3Fdr8FCgA69FO13i8mB9yhnSSHfhQKyTvC4XCiTBQTGDqK0QaH3SN3bKHt60viWlEo1klZrOujAJKhMTO19IwwLBctkqWWQ/lZqQwNjsaTUfb7bGMXdQ8amacQ6bVf3bmWIdTxbEhieu9MCw2NW5jvsKwgg3ZUI6vt5pZVj+eYltO+YlObAAAgAElEQVS9OKfBbGeV/0/v11FdWx/zFiBMG2PzkCxbiIQzRMJvKCicI7fSRl0/i5kyKPrcBWkAkZscFpXbRtcrJOmRUDi8PxCSK2VZji0fcipEVVmYRXfvWc98fOCqB6dgLNDKGCfzpl2O0xtZcROTds5wAx02YsBgfkWDMxTU5JVF2VRekMWsMnqdmroHJ+iVD+sYITZhczOG/589uI8h1PFs4J178pXjnNySmaSjmtVF9ODBLdyf6bUPoaqCdBWJVNBGosk08ezLF+leUaw/OP1QxOT4pQ4udw7Ov3mo/QjuTZAgt1KYjpMovET1uS3zVf3jKACIdLv/KlcS5M3+kLzfHwh9TZblCJd2jC01Uc9kIWCGgSaA6r/xqCcQYzfifnmk3LWF6ajfPdPKjDVwBnmuZqlFcBHgELitpoo2rSqkkvxMrrX3/BsnmXEIhCQbqgrpX//gTjaV4tlAvPF/P/cuNVwZYAIUpGt//949bIqh9iGYgt493UL+QIh2byildWV5lJ+dtuiVceI5xqW4VxSHAcbmP75/gSG/vcMmPv3n1WS5jWR6jTH/3kADtT4HHMCCWhw0AKKsO/6VnkKhLJsnsCsQDH43HJa3yLKM1LaYTAHYn7A7cfp/66tbadeGMi77jM1xKzek/za093G6JyiuwIKLsl6A5iI3BlWFAddFnvs9u9Zynv7mNSXMBvvMS0eZUmvY7GTGIFBmgcgjni3KtDST0KOyKIvGJszMzPP8W+c4tRp1BMDtCH7+xeLFj+fYlvJeSDMeAg1ZQze98B6YqQaZdAYaYUxNJh8J5CCSz1OYfksUPkOiZKT6p+YpST59elwEAD30kJRlK9LYnR7U0fp6KCzvCQRD5bGaAoj/I88epbVAyAlTYDFs3pgmPw4Xd/SN0pvHLzPTS/2VIc5bRw1B1DXAKdHWO0avH2/kKr63bSxjYNS+rauZmHMpBQC0sd7BcRZcv3vvAqutoFfHe1kRALMvjIhvpZVVf1RjRn1BpEVHAUGz3+HqFSZ29sHpFwy9SgqpmeotMUF+b/Ss+AiAqbtrdv91oUoS9wbDwf2BQLA2FKaSMCcLxQYQQskvVPwBPgBVhmGTAi8AVqFbsTV0DNDv3jzN9FXdI2auRPTE1/fRjnXFbEeD3PLVow0ENuMNZTlcAXfzulIaNdmvEQAATf3zh/Yz2w/YhiA8kFOPCEJOeiIl6rURlqJQmODZR6TB4vAQ4s/YvPCnRGHYIGPRa1HnXmDBNJ0SC+HYv7hvD2UkJ9C5pm7Gqn9Y18FTD+YdlPxaXZbHWYyoLQg1BrRbOPH4hJtismGNTq1kDQ6OTrVayYxD6BfovPzBINN8QfAj0oHrUUka44iU344JV7ZslgbIZhHfh+/myIf17PwDE7XDHaOv7irRB3UTCR8RyScoKJ+mxmcilFhxaHEVAFT7hCFBEnIpIO4JhuS/CIXkmmAopA6HwxHqlTm2KIUY8AGo0gqV81bGB6ASDei2IQAGjHb2c/zwnu20d2MFc9iB5hq2IRxu2HRpyXpKSTRQa8/INQIAobkDmyu4+ObAuJU3G4Ti6pJsOrR7HbMsIbMQaaYg1QTiDNWRcPL4gkHSKBVc0wDJV7dtXU1lBZmkUCjoxOXOawQASFvA4gxF9YX36uhsSx8z86JBcJTnR8p016yOFFwFYcfJix1M+YUqxGBSwqYGOWpBZjKtL8+l3ZsqGeqNPHow3qD4JzZJeUEGX4vqSskJWibXREQkOdHAbEW3YkO8H/x+MJ0wTtDPQyjMmeIrOmhZ9pNAgAnWkSz+liTxNPmc163xN995iq8AoMNicW2fyi4nbwoL4e/4g/Jen89fGArLsSVKT40GpaSrK/KZLRbpw1joiIHjFLuVGpxrv3vzFEM/u0bMnIp7x7YqFmpw9qUnJ5BWJZFBr2FWIJCWooEUc7oJAN6ELavyeSN3DpnYRAC2ALx/3zm0nYk+UJoc4cVjdVf4BAIlOk5mzgAUBbbjKwoy6f7aTVSzpogy05K4+u10DQAn/NcP1pAvGKZfvXGGzrX0MSUXKiGB1qwkN402cYGPAn4/Vrub/nzsMoc2mcc+HGZ+AxQBBSMvIhxf27+Rw5eBQID79Zs3z9LghIUQ+YHAh8MTRV0jYeBSSk9FJOTW4onA3CLk19Y3Su+fbaUzjT3MZwhtZ54NhJRdfPKHxT+Rz9xIrUcAG5yV6Weuz4uzAMBjD4u5B835sqTe6vL697k9vkPBUDhSuifGhqIZ4P1bX5FHd+1ez1DhisJMZvC9lRr7AI5dZgFQd2WIbC4vQbhBbUd147K8dFpTnMUMPWWF2cx4ez0BgM0NFZw1gDEz9Y2amekHJ+u9+6o5qxJVifC35986y8ATlDHDxsImxHNBPRUIhql2cwVHE1CQE6XNpguA3RvK6Dt37SRJqaCXP75EqKoLOjG1UqKNFXkcnVlfkc+CDLFskG8iSgBTA8VXCrNSWJ0HtdXJxl6GfAPgtbEyjzKTDUzz/eSrp5h0FeXcNUqJTYO1JTn0rTu3caWi9NTEmLn1lnpNgPYcdj9IPd882URNncOs5UAozrNdIZneiDD9iJep4Zej8dz86NMiCACijIcOGxLCwRyz2b3T4/V9KxgKbQmH5ASZ5JiiAtEOApCCRYnw1O6NZVSal8GqLxbZrdBGJixU39pL55p66WRDNxfdANEkJh+buSg7hdaV5nBG5IZVRVSSl8Gba6YJAL75b92xhRl1wXkPLAEKXcBevmP7aq7GXFWQQb0jJvrFyyd4A9ZU5RMYmJB6jSy0p147RQAYrSvJ5nDrvQc205j52so4IG39wf17SK/T0jtnWhi6CpVWp1ZwhR4I4lWleazSouYCsO2o8gvb/bt3bqFNFXn8bhq7RujXb53jsaIy09bVKAiCYqVm+vnLJ6ipa4SSDRoWhoj2bKosoK+wppfDIcZYCTaWai3Aqw/hBzMOBB+nLncz2g+CeM7Entd0XvYSCVYiuY4E+Q/kp7PzTfaZbU4WRQBQ7WFFRgZpQhb7Ojks3xfwB/d4fP5VobCcPluHrvd3MLhmpCZQzaoiuq92A1e9hZMQLL23QgPLMFiDr/SO0snLnVwJ52LHMGeBQUVG6BMnNZiSoH5js6JOHmzJ6SYAKKfB5ruqKJPAKwgV87UTTeQNhui2Lav4dC7ISGSG3uffOc++gNu3VNK2tUUMIhox2ui3b5/legdpiXratr6UvnvPLjI7PNdoAIhCoGouUIkfX7jCTkLYsyjDjRqLcBJWluTSJAp7nGjg+PblrhGO3jz+wB6O4MBcqGsfpJ+/dJxDYZur8lkAwL+AUlwQAADEFGYm0+ZVBXT7jrVUXVHA2gzouGMh11zqNYAaBnDyoXQcqvnWtw9EuP08sXL7XR1JJM+fy3uH36agr50avd5YiD7mOieLIwCmnp536G9RUnyHxxvY6/L6aoPBcHlYllWyLMdkxKOTsCkBUb1922rWBgCWwYKDmTDfYoxznaSFXhdBhEULlUS4++vbh/gkhLfe5vIwOAQCrbo0h8OAD9xWQx6vj5555RibDtNxAOtLc69bfhxAotQEDQuAV4428L13rSvmUxfORnjqPz7fzvY2agVsW1/GZbxdPn9MhTFQAANhQGgYv3/rNPcPxTixeR+s3cjPg2MPqv5LH1/mzbCqMIP5CL+ybRUX+YAAwPhRvhzmCJCHcGIuJdtvrO8ZzD5Q7wGhRpIP4v0fnmtjkwrvex6nP7DBXhLoCsnCByTQSRKki3Th5wsG/NxobIsqAHK/9phOHUrIcHrlbf5w6JuBQHirzx9ID4XD1yfy/5w3gI6CORfU4lBpv7avmp1oSCQCoGY5t2jcF/ayzenmBB9gwwdGzdQ1MMbIQJyWQAfCJEDZ7ycePkAKSeDoAeLwcxEACC9Co+gbMXFZdACJ0hN1kYKsGhWnncKbD40ErLwwAf71Dw+x0y6WyjhRAQAV99evIbpxhQYm7OyZQgWoiGYmcDQAEQhRkKkoM4k1gHv2VpPV5WUBAE0AGgHuB7wHohJs9t0ifBBwjEK4Aeb7xvFGLuUNoQiNYB6bH0N3kIA0XzpPJB+hgFRPk5PmufD7z3f9L6oAwLt86KGHxBP2/FWyrPia3x/Y5/b5NwSD4exwOCxECKLn3rBoUdSjsiCL7kAlluoy9kLDkQZqZniTl1ND7B0ngdPjJaPFyUAfRDDgkYfa73B6uIow4uwvfXKZ2vvHSSGKtG9TOf3vP7iTDBoVPffaCTp+aW4CAL4RzAFKj6GqLrLNELaD5x7hQdBRgJAUDjdBFNiUevwbteTy+uYpACavCW8KIoqcfFqoJcBecS+pJZFyUg20tjSH9m6upHGLkwXAhNXJZDAQALVbqqgkd14W4k1/5fB9+P1BGjFZqbFriE439ND7Z1rZpImJ1Tfac67qy1FX1PUDwecJEkLvUl1h50Kx/rNNTkwbcLab3eDvQt4D/yZVJYtlLpd3r9cffCQQCFX7A0FFKByOecdCCABYgsw4LGB4vwEdBtBEp11ecWNOA/X5qXsoUsXWaHZQRoqBgUDA9cPRh7g4qsH+wx8/pnPNfcyItG9jBf2bH97JNvdzr59kG3suGgBCaok6FZc3f+NEEy9GRA0QrgN2H5rIwMgECx4I0iJUJNpYSd0jpnkJANj2CG9GAU6FuelTpdpg+REDm3oGxsjn83PCE0pmgTq7rW98SgC4Ipt/6lN8iwgAt8fP5tSljgH68/FGAq//4LiFbA5PbNRen24YqP5uElDWm/5E4eBpksP9dPm5mCuExLpHb4YAoJrHnlSmEOk6h/s3u72+b/sCgV0eXyA/GAwlTLEXxtQPxLORJAQo7Z271nL4C2EuEIkgtXi5+ASiAgBJQH987wKhAgzAMSgyumtjBVe5DYVC7Dx6+rWTXEMPmgGcbHD2ITwWiwawvjyP8tIT2cZ/4f06Qn7/oR2rGaxTVZLDXnvUPLQ5XIysxIZdX1lIbf3j1xUACDvC+YcNDo0CChbuh/lGKXM4GT8538bFNeEELMpJp796uJa2ry1hQQbe/MvtfVyZuSgnlQUAIgUNXSMsAIzWiABAmW58Q3tYzi2a1w/nLCI0GDfCqh3944yvQAm42FrUUBDNJADtJ5+ikHCEQu7GxXL6zexfTBsvtsFNv1oWah57SuGaGM3zhwI1Drdnn8PtPRSAUxDOkhhNAdyZudgNWirISqWa1YWROHNVwaIQZsx33Bgb4LqwEZ9/8xTjwQEHRS7AmrJcQvYjSEEQljvf2s9w2MKsSBXlH9y7m82HX8XgBEQYEKW1cb9fvHSMeoZNjNqrKsziqrqgBz/d1MuVZ4AXqFlTTLdtW0P94+brCgDUD6hr7mEB8NbpFi7vjbLeKJIKYYPIBbIFEc8HVFgQRPrq9lVUkZ/BMF5AmcF4C61t57piNgEQ0kUY9FYUANG8fhRrfftUMwOaUHEaQCuYe7Fuf2CoBUGA66RdkIU3wiIdJ7/QRA2TY7Gy+853jd4kARDp3pqHDhuS1OrsEbN1m83te8gXCNb4/MG08DycglEhAE0A4KCDHJ+OpKrCURhh11lanEC0HBagoAACnW7oYjsfGxDqP+L3sJPhnMPmBCgGFX13VpfSV7avYafg9ZKBbhQFALBnZ3UJ1xz8w9vnuB4gNAyDVsWaATQAIBGByd9cVciAG8Cse25gAgB3ABATQpcvf3KZugaNzAOQn5FMG8rzqKIwg51+KID63tk2zmjMBpZfp2YB7fD4OfMRwC1AmNeV5bDTtrVv7JYSABzn9/rZwQfsBUqtAeLbOTDB+Qzzyu2PbAmnINC4INA5QaAjISFcR6Jtks7MXtRzvht+iTSAqcfWHlasyeAiIuVyiGqtLteeSZtruz8QjBiN82hYaCCoyM1MZiAJnINY3PARLHUacdT7jw0Jco+LbX0chgNyzuz0ktsXpLAcphSDlspy0xhhB9MAWP28zFSO18ciAFB0FQ5EIPYaOgZZ3W/sGKThCQtXRcbGR7JNVXEO7dxQzozMfMrPgAIj3fjRb9RyWM5sc9KFll7mr8d1dpeP1XiE74BZOLBtNRd0OdPQRc1dw2x+AP2GsSOejxMfbM87qssoNyOJgoEgA4duJQ0AyUuIZiDUB+YkpPVCGCB8u4DNj9XeS4LwsSTKJ0IhOkcqSz+dIf9ixPtvtLVuqgYQ7UTtY/8tXUGKVYNG884xs+0ury+wNhAMJYbl2JGCrAlMRQfgBYctuW1dCaPqCrNTue4goKhL2WAfwvveMzjBpymSdIZMNrK7ketBlJliYBUdpz9q9uUxlFbBQgNpxCjtbbS7qbI4m51sqE8/NDbJeAKo3sgMhKMv8snnMBxKj+F5yCfoGTYy2AdaEfIAAAqqrizgEt7wlwCy+tybp6mjb4wyEnW0oaqA7tm3kcNySFCCBvPe6Rb2eE9YXKRSSlSSk8rO1/1bVhGyNxHNaO8d4ZDm+KSDzRc4PLH58TwIHYNeTQ6Hm0CQ8drxJkYITu83hNFyatDM4OdAuBOJTsjqO1p3hbqHjVytOKYyXtcODGW7Uc33MhG9RkTniGiA6p+y3ezxL4kAWPPQYVVmiiFx0uJe6w347nK4fTstdvcqXyCYMd8JgBAAHgBgFCw6gGmAF0AJMkQIlrJFy2O73D4yWR1kcbiZBAQMO9BgoFanJOj4k5yItGcV/ztszlGjNUIdHQyxMIOjDMhIqKRWp5vGzU6O48OpB58IvuHhR5gKPgVoH4hX41kIEWKOcIInMdQ2UiIMNizAQ1jsaoXE94BwwLU44fDv45M29gGgT3DwQbtC4hLmG6YWxgPmI+QbRLnuEPJMNGj4eUhZhqYQpRgbNto4SjG93+jPcmrw9COfArY+0JAt3aNs5mAOFrD5McRhQRDqBFE8FabwJxSSOzkKUP9UzCSBC52vJREA0U7v/P5/ypNF5Xazzb57wuzc6/YHyoOBkB5owfkMLIIYFFj9h0MMYUJ8cJLBvo7yCSw10CRCFRUkeSpHX5REzusH2nE5N/gToM3Adw3NAY6+6WW+l3Pf59K3qMmG1F0zm21Ghm0jzIdvIP6mnNZzud31rvFC3hIJrZJEH5CgPBP0CS106WfG+d5wob9bWgHw0P+nDScF0lw21wZfKHy30+XdNml3l/r9wZT5DgwDwokKogp4ukGguW1tCYfCAB1eDpWHomSRkRJuwtU+LbVgmm3Oo5Bm9Hr6xl/u/Z5tXNG/RwXA8ISVzrf08qbHB+FbaD/QumL39H/6dDj8JFFsVoji2aAgfxD0KlrJQfaFsPrOdWzLygcwszO7fvzfiijk32e0uXcbLY7tbq+/JBgM68KyvCCdEKo/sAJgFEJoDWGozNREStDDSx05vVbaygxEEZswdQCVRlgT4Kv6tgHO7QeKc4HNJwiCQxSEDqVCOiZK4hkSpDr3if8B2O+StmWxA+743v+j96op0+xwbXJ7/Hc7Pb6tVoe70B8ILcgrpFIq2EEFwA1i18iyO7ClisOGnES0Uo58SRffcnl4BOAT4LDeRxfaWeW/0jfOnn74NqIFXObbX0EQTApJahcF4RyJ4vuSIDe7lU4zHX3OO997xut3y0IAYDCHDx8W3++VSnwh8YDV4dpttrlr3L5AYSAY1IXDC9ME9FoVx5/Xl+dzNho85RAK8AssB7xAvF7myn1im4FofB9pzQiVgj4N8X1ERVCzAZRrC2x88kui2KVUKE4jWhry01nPuZ/FjdNvgf2LLRlnoQ+b7fe1T/yTgXz2bKsntMnnD97tcHm2GK3OfJ8/sCBNAM4qnPipiQYqyE7hcBvgtvhGnHqp8QKzzcvK3xdnBqLx/abuYc64BH0XcAyTNheDsxBdWUjDya9SSe0KUTovy/KHshRu9gTUJjrz3xEGXBZt2WgAU7MhvPjii+LTJ0dL/d7AAZPZuWvcbNvk8voLfQHWBOYVHYjOdFQQIOsM7EJIJ0YOAfACgOXqNMpbKh99WaygW6gTUWSm2+dnpx4SeBDmA9sRiq90Dxk5hBkzeefMORDIKwqCXRSEbrVKeUahls74A/5znuM/x8m/ED9i3Gd7uQkADFC492//i8HnNGRZnc6NLo/3TrvLXWO0Oos9vsC8yEWjswafH5x/oKKGg7AkL521ADgJESUALRVi5cs9HBf3VfAluSGcfTjVgd9H5iU2PkBJvcNGzu5DfB9/n2cu/9VZFEVhQqVUtEiieJ4E+ZOwJLR4fIrJ5XTyX90Ty/Xdy7Is3vXXPyvx+YP7TDbHzjGTo8bl8RZ7/QFDaIGaAEsZAXx8ekbGoTIxNAKAhhAlAD31im9gua6M2PsFWx/2PABP8PLj1Ad3H5J6EOKbtDkXvOm5VwJ5REEwS6LYqVJJZzQK5Tnyeuomz/xyOPZe35xfLEcN4OrIH3rinwxu2Z9pDwTXB4Oh2ydtzq3DRlu5y+OLS9laQFoNWg1DVmEGAEG4s7qMw4XLIZfg5iyBL/5TuETXuIVpy5HCCyg21H/QpyM7E+CmeDRREobVSkWdSiGdEwTxjCIQ7DCFxy03M7kn1nEsawGAwciyLHzn3/+qMBwM7R4wWrf3jUzW2JyeUn8gmBwMhbQLVdfwDEBZ9Vo1F+xARiHyCBAqRKYb4K4wGQCvBVpvpS3/GbgKvfb42KGHzY7EKqj7Z5t6OU0aMOmYa/R9dugybyBBcAkCGRWi2KrVKI9rNYoLJAaax95ZOoTfXN/SshcAGMhjh5/UWTyU7vIGqtwe364Ji33byIR1k8vjywnGwWaL1iTERkdoEOnEZfmZnJ23Y10pleZncILNUicVzfWlftmvw4mODY6NDuZkbHyo+sPjFhYIyI2YZ42+a6ZWQM07UZRFQeiTJPGoqBDPKkTxsk4X7hsjstM7P4uxFtjNf3O3hACITsv/8p//kOVVUHXXwNjWrv6JPTanZ7U/EEoPBkN6vNCwHBHIC21ACuamJzN4CCYBKhKBbQgMOUheQb07RhKKcXncQrv7pf89EnNw6nu8AU60gkMPpKvtvRFbv6VnlADvBVlnfJoQFkUhDMoDURTGJFFsUIjS+wq1qp4Eqd/y4X+56Vl98x3XLbWCf/r/v632OKzJRou52OkObpy0OneYbc59To+vyOnyiv5gKC7jidYmBHMPSDWLslPZQbiuPI9TYBEtuBXoyOe7KG6134GeG3F72PkXrwwwLwGIVxDTh9MPaccQDrguHk0UxaBSknwKSegQJQnIvnOSLLaHVeoRi8WyJFl98x1XXDbMfB8+39/9zX9/NVmnouLm7uHNA6OWgxaHe73d5c32eAOJIBsNy7GTjV6vL4gUgKUXRTlB5AknIUKG+G+EEUHhnZSg5fTdSDbfLTmd830NS/a7aDgP1XhAxIlTH6o9svdAWtLSM8zsRaBfj4eJeHWgghAURcGrEASLSqkYVCjEiwqF8l2VXt0oqtymoSPLB+Az15dzS67Yx558UqlzZ+qtNmu22e6pNFmcWy1210G7y1s1aXPpvX7/ggBD0ycPQgB57XASIl8fZgDQg0gyQrQADkPAipHLvtQUZHN96bf6dXDeAbADVuLGzmFO3gExJ4g7AOG1OiK8BcDwx8NJHJ0vURKdaqU0oZQUzWql+LFCEi8JJPeKSbJpiIb8dORIfFSMm/iCbkkBEJ2fX3/yiSZsV6Z+fOHKuoFR8+1mu2vzpN1V5HJ70z2+gC4YCi8om3Dme4gyD6GEN8pary7NYUYbVMsFzDgFGoFBS8g9AFfhrVrf/iauvzk9CvwJ7Njz+gnw3eiJjxqI4D2EAEBRTtj+zMsfMzvv53cDp74oCjalJI6olIorSoVUp9Ooj+aUajq1aeQ+evhwfOKIc5qN+F50SwuAw7IsFh09qqo/P5ZqnHQW2ry+ap/Xt99kdVQPjJsLHC5f0gKZWz4z2xACiAYgYgD1H2AiOAgBL64qzuKEI7D2wDyAabDSFj4DyMMHQUf/qJmau4e55Dk2P2odQvVHtaXoiR/3zS8I0OzGDTp1s1qtqA+GwkjoadfrleOlWzWOo4cP49RfVvDeWGb8lhYA0YHKsiyNjpL6F6/8uWRo0rJnYMy8uWtwfI3N4Sn0h8JpwWBQN8XhFtfxRqHFMA1AT15ZlEnV5flUmp/O9OQQDqDVAtgI3zAl4Cf4ohBoxLLQ5nJtlCgFqjs2NMJ1COdh84OLH9yGzV0jnLbbPzZJVrs7vjb+VCcFEsKiBC+/4BQEYUKtlDpTkvR1CTptvUKWLjYcCY4udsWeucxXPK6J64aIR4fmcw+AhUBS8x9+9o5+wGxJtzpdpf6gv9pocWyZsDh32F3uQgeiBIH4RAlm+ghA4AnoMLgHYALAQQgBAHRheUEmf+A4BOJwxTS48RuOqvqomozEHHxw0sO2RxgPfIpA9TlcPob2gpI7njZ+tGeSJAa1KqVXoZC6FArpE6VSqtcqxA61MmHIIZmst6Kz70az/oUQADMH9/e/eSWNQvry5p6BzV0Dpr0Wh2uNw+XLcHt9SR5fQB0IhhaVJhjcgzj9ASiKCgB856QnMrEntAEQe6JeH8qZQTP4MkURol58hO5QqBSbGczGIE1FrB6nfeegkXqGjNQzYpza/M6FlNue07kiioJfIYlOlVIxqVYqR9QqZaNOq/4oRatt8kmK8cbf/m+uOd3oFrroCykADr/4oorsiQbrpDXL7HGX2RzeapfHv9totq/uH5vMtDu9IB5dtNckoXSZUsEkpAadhjc92HGBMgQxCfIMinPSCIU38IHGgGu/LFGEaHIOnHYDo5M0MG5muC5Oedj1+Hc+6d1eNgFA0gmzABrCYrUp3445yaDr0mtVjYIgnFUIQqtCrR4SlWpzo7fIS0cevuW8/LPN1xdSAEQH3dnZqZ70SslHL16p6Bk07uobNW/oHJwotTk9uaFQODUQCOl8gYAQCscHQfh5ahanIevUXJgDRUyiAlSHXKMAAAtESURBVADfWakJXEQD0QNoA2qVksOKqHMYFQy3koYQPeGZcccXYLothO1QHRmnPrz52OCoXgywTlQAjBitNDZpZxqueKTlzrr4RSGkkMSgJIio0DOpUSr70lISmtMS9Zd0es2FjRW5A0NnyH/kC7jxo3PzhRYASCnu6upSvn6hPaGjz5FuczpLgkF5nQXhQptzm9XhzjeanQq3z7/oWT6YaFBpY4NrNSgPruYNr9eomc8fYKP0FAP7CaAlwIeQnZbEEQY4GW8lnEE0To9wHdR5cOmjTuCE2c4ZeLDxJ60R773L458yAfwRYcGEHKFFse1nCgSlUvIl6DQOrVrRrZIUp5Qq5WW1pOhSaVTDGqVgyXWUuI8ceRhqx+Kpi7NJqUX++xdaAEyfOzgKn3rhaFpAIVS0945u6Bwc3zlhdlQaLc50p8eb4g+EDIFgSDWVJHLT5gUPwuYGhgA19CAAwEnwqQBIZIpzhB2hEcBMiH4gUJSSyIJFKUn8DRhzlNQEpsh0zWGu0YcoPXb0JEfV22iGHeYHJJqBUGjqe+r/8W9TH5z48OCDdSciAOz8DVguBABCdyh2gs1+M3eWIJAsiZIsioJHFAWrWqmYSNBrRhJ0mpYkg/ZkZkpCm91HY0d//s8XTAO8yPs2bre/aQs9bj1ewI1efLFFNeEZTRh22NOMFluuzRWs9Pl8NZM21/oRo63C4nCnTaWJ3tR5wUZFoVBW/9kEUFw1ASAc4DCE+QBfAqIMXNnHoOFqO+xf0H9afQeCAhGJmSZELOHHaDhupgoPZ53D42MVHc46rgbkxn97ye6M/FvUdkcYD6o+NnnUBPD6UQg1wFWKUBgl9nLaC3j50MAkKaxRK0M6tXLEoNdc1KlVDZIgNwmSskevUUwoNQY7tRq9R4/eusCeWGfopi70WDu3WNcDN4CD96k3zxQMDU5s7hqe2NA9aFo3aXcVerz+FI8vkODzB7WBQEgZwZLfzHPqs6PGiY5Njc0NX0ESNjwLgogAgCDg/9ZrGHMQFQDaKV8CiE+i2Yt44dAEpvLYIw+TI6WtmTOPiJF0sMEDgQjk1jNlw0cEAEqARTb9tQLAMyUIPHz649oFc+stcAFMpeuSJAk+hSQ5lArJqlEpzTqtuiszNbEuK9XQkJqoa7trjd748MNfbFX/SxUGnG3dRHEDz75xStfRO5Li9gWyfYFQkcPjX+3y+DZPWl1VwxOWXIvdnYiFDHV3KRsAR1DlUccgov6L/P2p6i9eYwIAgozrIx+BIckQIlzKC/8mCPwdNQmiFX9CU2m12LjwuPNnShhAIOD/8TdoBrDTA0H8f0T1Z7Mg+OnfboYTb7Z3IomirFYpZZ1GaUo2aNt1WlWLQlRcVkhil0atGdVrJVNWWoLjucM/RN7+0kr52QazSH//UmoAM+dycHBQ6xWEtBMXe8o6+k2be4cn1/QMGUvNDleO1xdI9vr8Cd5ASBMIBBVTvAOL9DoW57ZIUuSN/xkBcFUBYBs/KgAiG3/h5JiLM5ob3zVi4/M4fZIoOZWSaFeplFa9VjWQmZrQkplsaEpPMTRs3b9tyEgT3sMHDtyyGP54ze2KACCiF198Udq5c6fqgzO9hrbRiWSnK5AdDoaK3H7/KqfXu9lsdVUMG5F56DY43V7yB5dWI5jPy4/WRITyH6mIFv1mC4APQHzDCIjSZ8/nOUv5G4Ukylq1StZpVaZEva5Dr1G1aVRis1Kh7FYrxRFRJFO+IdlaeKjUc7i2NkSC8KU89ae/oxUBcJ0V29DQoCd1Uub5K0PlPUPGTf0j5lV9w6bCSZsjy+n1J3p9wQSwEAVCIeVUAYmVeVyCnS+KgqxSKGRJElF1164QJbtWo7QZdJqhtBR9W2ZKQmtJdkrT7vXFQ2Qfcj788MMLLvWzBMNc1EeuLNzrTC+chI2NjZrzfUZD57Ar2eN0Z4YD4Ty3L1Dm8HrX2hyeSqPVWWJ2uJNNFofg9vpX5nFRl+n1b65RKcOpSfqgQaseV6uUbRql1KbCR63oU4jSuFohmHNzc20HS8nT2toaPHz48OJBCZdg/PF45MrCncMsDg7KWkHwpJ3ruFLU3je2tn/UtGpw1FxhtDqzTTZHgtsbMMhECYFgWOP1+hWBYEhcYB35OfTqy3MJZ3rBCaqQgkpJ9EuS6CaSHWqV0p6aaLAlGjSDSQZta3qiobWsIKPtns1rRj2ecveBA8KX3safbZWsCIDZZoh9BLK0cyepLlxp1zUOdCe5rd5UbzCU6Q/6C0LhcLnD46+wO72VRosjZ8Ro1VnsblU8asvNoWtfikvg2GMOBp3GnZ6kNyXqtQMajfKKWiF1hsPUQ5I8ohAkS5JWby1MS3cc2navp7aWQsKKjT/r+lgRALNO0WcvkGWuVqyvb+rL7jdZy/pGTBXdwxNVQ2PWgsFxc5rN6Un0+oO6UCisD8thfSAYVnl9ATEQmtIMvvSup+tPepRfQSlJYZVSEZQkAeWznaIouFRKpTNBqzZnpSWOZiYb+rMzEq8UZqZ0pqam9j5673YzEQVXNnzsi3lFAMQ+Z1ysBMCyU1euaMb7nIa+cWvC0KQxMeAXMtRqscAfCBU43b5Ch8tTZHN7S8w2d9qIyaa2Od0K1gwWMattHsNZNj+JFm9N1Gv96ckGZ4JeM65SKrrVSkW3RiX1KBWKoUDAbxQlpSU3OdFRlp3mUOSWuX56qNy/svnn9xpXBMD85u0zv0LikcViSQiHFTkdw8a89t6xwt4RY/Gw0VYyNmnPHjFZk5CG7A8EtVMVjbThsKwJhkPKQCAkId31ZiXBxGnI87oNMy1Lkgx0okKSgpIo+Ejgk94tCqJHrVK4E3UaR3Z6oiU10TCSkqjtzkrR96wqyu/ZubVoVHY4bBUVFcu+4Ma8JmcJfrQiAOI46XV1dcqioiJNx4hN29Fj1PWPjRpGLd4EhSKcplFrc+VgMNfjD+a4PP48p9tTYHd5M21OT7LF7tZwdVpPfKrTxnFIcb1VFNGo16rltGSDnGjQuvRqpVGrVo0qlYpBlVIaVKukIUkQxrz+kEkQRGuaXuPMTNS6NqwvdW4qTvKWl5cHBEFY8ebH6c2sCIA4TeT1bhOFHFut1gStVpvVOWrM6eg15Q6OmfJGJmz54xZ79qTVmTZpcydM2lxqt8+vDoXCmrAsq8FGLsuyikhQBcNhRTAYFALBsBCB4S59fsLM8UbLqzFEWZLCkiSGJYECMhFOa5zyflEQfJIo+vRatTc1SedNNuhsSQbteLJBM5qWbBjIzkgcWl9SMFhdmj/hchmtJSUl0AxW2iLOwIoAWMTJxa2j/gKTyaQZtAY1XX3D2pExo3bY5NC6fEGDHAolKRWKVKVSkRkKhzJdXn+mBx9fIMMXCKUFgqEUl9entzk9CrvTI1odnquJNkudpBSduujmRxISSqcl6jRBvVblVasUdkmSjCqlZFIrlSatWmky6DRGhSROOL2BCZ8/YJGEsEuv1roykvTurHS9Z93qCnd5mugrLi6GXb9y0i/y+lwRAIs8wZ93e1mWwU2o83g8SS6/P7Nv2JrZMTCaNW5yZphsrgyb25PmcvtSbS6vzmR1KEwWp2i0RBhz/EFoActjfwiCSCqFyNmIGSmJlJaoDyYnaL0GncauVkmmBJ3WlJqsMxWkpxjXlhQYS4rSjXqlPJGQkOAgohWVfgnX4IoAWMLJn9IOkJqsHLDZNOPDFnXLwJhmwmRV2yZdarsvoHJ5PCqzyyuZrU7RaHWQyeQkq9dLwWCQaLnAXBRgO1JQskZD6ekomaaXkxL0oSStKqhRq3w6rdaXmqz2F6Un+6pK8n05Ram+8tRUqPcI3S0PKbaE62ApH/0/AVI5s/Gdron/AAAAAElFTkSuQmCC"/>
          <p:cNvSpPr>
            <a:spLocks noChangeAspect="1" noChangeArrowheads="1"/>
          </p:cNvSpPr>
          <p:nvPr/>
        </p:nvSpPr>
        <p:spPr bwMode="auto">
          <a:xfrm>
            <a:off x="6215063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48" name="Group 2047"/>
          <p:cNvGrpSpPr/>
          <p:nvPr/>
        </p:nvGrpSpPr>
        <p:grpSpPr>
          <a:xfrm>
            <a:off x="725318" y="1326400"/>
            <a:ext cx="10774228" cy="1258062"/>
            <a:chOff x="737204" y="1242069"/>
            <a:chExt cx="10774228" cy="1258062"/>
          </a:xfrm>
        </p:grpSpPr>
        <p:pic>
          <p:nvPicPr>
            <p:cNvPr id="2054" name="Picture 6" descr="https://www.fema.gov/sites/default/files/graphics/water-system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050" y="1242069"/>
              <a:ext cx="1201382" cy="1206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https://www.fema.gov/sites/default/files/2020-05/communicatio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522" y="1276290"/>
              <a:ext cx="1179373" cy="118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https://www.fema.gov/sites/default/files/2020-05/transportation_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584" y="1258829"/>
              <a:ext cx="1236471" cy="124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https://www.fema.gov/sites/default/files/2020-05/hazardous-material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2287" y="1251381"/>
              <a:ext cx="1204184" cy="120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www.fema.gov/sites/default/files/2020-05/safety-and-security_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04" y="1286312"/>
              <a:ext cx="1179373" cy="118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food-hydration-shelter.png (256×257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757" y="1276291"/>
              <a:ext cx="1179373" cy="1183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www.fema.gov/sites/default/files/2020-05/health-and-medical_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988" y="1242069"/>
              <a:ext cx="1199845" cy="1204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s://www.fema.gov/sites/default/files/2020-05/energy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137" y="1243449"/>
              <a:ext cx="1202995" cy="120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43495" y="3177137"/>
            <a:ext cx="111431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Did the incident disrupt service to survivors?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What is the extent of the disruption and impact on the response and survivors?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Has a solution to the disruption been identified?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Has that solution been converted into a plan of action?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Has that plan of action been resourced?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Are there limiting factors that are providing stabilization?  To what extent are they degrading services?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Have services for survivors been stabilized?  If not, how long to reach stabilization?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Are their contingency solutions that are enabling stabilization?  How long will these solutions be used to sustain stabilization?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Have circumstances changed wince the lifeline/component was last assessed?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82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8" y="250710"/>
            <a:ext cx="8418352" cy="63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659" y="167439"/>
            <a:ext cx="2175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Recovery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475" y="355105"/>
            <a:ext cx="3053917" cy="710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Recovery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5" y="1242872"/>
            <a:ext cx="3065757" cy="2299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t="17071" r="12252"/>
          <a:stretch/>
        </p:blipFill>
        <p:spPr>
          <a:xfrm>
            <a:off x="306466" y="3619609"/>
            <a:ext cx="3075925" cy="3105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9845" y="6125592"/>
            <a:ext cx="1757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C00000"/>
                </a:solidFill>
              </a:rPr>
              <a:t>Local Primacy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993" y="5663927"/>
            <a:ext cx="286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“The nine most terrifying words in the English language are:  I’m from the Government, and I’m here to help.”</a:t>
            </a:r>
          </a:p>
          <a:p>
            <a:endParaRPr lang="en-US" sz="6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Ronald Reagan, 1986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683" y="346227"/>
            <a:ext cx="11149799" cy="710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Mitigation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 bwMode="auto">
          <a:xfrm>
            <a:off x="426683" y="1056441"/>
            <a:ext cx="11149799" cy="55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6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681" y="497145"/>
            <a:ext cx="11149799" cy="710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                          Douglas County – Command and Coordination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697461" y="2342280"/>
            <a:ext cx="1562484" cy="2283440"/>
            <a:chOff x="6697461" y="2096849"/>
            <a:chExt cx="1562484" cy="2283440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7461" y="2096849"/>
              <a:ext cx="1562484" cy="9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759246" y="3056850"/>
              <a:ext cx="1390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Emergency Management Senior Advisory Team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(MAC Group)</a:t>
              </a:r>
              <a:endParaRPr lang="en-US" sz="1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87365" y="2055707"/>
            <a:ext cx="1567989" cy="2077571"/>
            <a:chOff x="9587365" y="1810276"/>
            <a:chExt cx="1567989" cy="2077571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365" y="1810276"/>
              <a:ext cx="1567989" cy="132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765092" y="3056850"/>
              <a:ext cx="13902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Joint Information </a:t>
              </a:r>
              <a:r>
                <a:rPr lang="en-US" sz="1600" dirty="0" smtClean="0"/>
                <a:t>Center </a:t>
              </a:r>
              <a:r>
                <a:rPr lang="en-US" sz="1600" dirty="0" smtClean="0"/>
                <a:t>(JIC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05613" y="2292004"/>
            <a:ext cx="1782147" cy="2292574"/>
            <a:chOff x="3505613" y="2046573"/>
            <a:chExt cx="1782147" cy="2292574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613" y="2046573"/>
              <a:ext cx="1782147" cy="14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97588" y="3508150"/>
              <a:ext cx="13902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Emergency Operations Center (EOC)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6268" y="2385063"/>
            <a:ext cx="2055533" cy="2281800"/>
            <a:chOff x="586268" y="2098490"/>
            <a:chExt cx="2055533" cy="22818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68" y="2098490"/>
              <a:ext cx="2055533" cy="114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7193" y="3303072"/>
              <a:ext cx="1390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Inciden</a:t>
              </a:r>
              <a:r>
                <a:rPr lang="en-US" sz="1600" dirty="0" smtClean="0"/>
                <a:t>t / Unified Command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(IC/UC)</a:t>
              </a:r>
              <a:endParaRPr lang="en-US" sz="1600" dirty="0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2" y="148792"/>
            <a:ext cx="2035760" cy="1537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ight Brace 11"/>
          <p:cNvSpPr/>
          <p:nvPr/>
        </p:nvSpPr>
        <p:spPr>
          <a:xfrm rot="5400000">
            <a:off x="1058242" y="4428713"/>
            <a:ext cx="781234" cy="2044357"/>
          </a:xfrm>
          <a:prstGeom prst="rightBrace">
            <a:avLst>
              <a:gd name="adj1" fmla="val 1430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5400000">
            <a:off x="6733060" y="1008448"/>
            <a:ext cx="781234" cy="8905608"/>
          </a:xfrm>
          <a:prstGeom prst="rightBrace">
            <a:avLst>
              <a:gd name="adj1" fmla="val 1430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1782" y="5912527"/>
            <a:ext cx="232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On-Scene or in Command Post/Center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84231" y="6004262"/>
            <a:ext cx="787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Off-Scene, often convening virtually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-3016045" y="3016047"/>
            <a:ext cx="6858002" cy="8259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228600" rIns="228600" bIns="228600" rtlCol="0" anchor="ctr"/>
          <a:lstStyle/>
          <a:p>
            <a:pPr algn="ctr"/>
            <a:r>
              <a:rPr lang="en-US" sz="2000" b="1" dirty="0" smtClean="0"/>
              <a:t>Levels of Emergency Operations Management Activation</a:t>
            </a:r>
            <a:endParaRPr lang="en-US" sz="2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36292"/>
              </p:ext>
            </p:extLst>
          </p:nvPr>
        </p:nvGraphicFramePr>
        <p:xfrm>
          <a:off x="1051234" y="378053"/>
          <a:ext cx="8105469" cy="6098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179"/>
                <a:gridCol w="2232455"/>
                <a:gridCol w="4234835"/>
              </a:tblGrid>
              <a:tr h="4385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LEVEL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FEMA CORE 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</a:rPr>
                        <a:t>CAPABILITIES</a:t>
                      </a:r>
                      <a:endParaRPr lang="en-US" sz="1800" b="1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798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Level 1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Monitoring &amp;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Exchange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 of Info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Situation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Assessment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Operational Communications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Level 2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Assessment of Risk with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 Proactive Measures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Situation Assessment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Operational Communication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Operational Coordination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Public Info and Warning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3675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Level 3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Response with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Local Resources</a:t>
                      </a:r>
                    </a:p>
                    <a:p>
                      <a:pPr algn="ctr"/>
                      <a:endParaRPr lang="en-US" sz="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and</a:t>
                      </a:r>
                    </a:p>
                    <a:p>
                      <a:pPr algn="ctr"/>
                      <a:endParaRPr lang="en-US" sz="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Level 4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Response with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Outside Assistance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Planning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Public Info and Warning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Operational Coordination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Situation Assessment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Infrastructure Systems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Critical Transportation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Fatality Management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Mass Care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Mass Search and Rescue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Logistics and Supply Chain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Environmental Response / Health and Safety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Mass Search and Rescue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On-Scene Security, Protection, and Law Enforcement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Operational Communications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Public Health, Healthcare and EMS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Fire Management and Suppression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6364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Recovery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Short Term and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Long Term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Planning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Public Info and Warning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Operational Coordination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Infrastructure Systems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Economic Recovery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Health and Social Services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Housing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/>
                        <a:t>Natural and Cultural Resources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 flipH="1">
            <a:off x="9307620" y="863600"/>
            <a:ext cx="279400" cy="5613400"/>
          </a:xfrm>
          <a:prstGeom prst="leftBrace">
            <a:avLst>
              <a:gd name="adj1" fmla="val 69509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16364" r="25597" b="41616"/>
          <a:stretch/>
        </p:blipFill>
        <p:spPr>
          <a:xfrm>
            <a:off x="10227075" y="332428"/>
            <a:ext cx="970411" cy="1062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5790" y="1394772"/>
            <a:ext cx="21950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How </a:t>
            </a:r>
            <a:r>
              <a:rPr lang="en-US" sz="1600" i="1" dirty="0" smtClean="0">
                <a:solidFill>
                  <a:srgbClr val="C00000"/>
                </a:solidFill>
              </a:rPr>
              <a:t>and by </a:t>
            </a:r>
          </a:p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whom are </a:t>
            </a:r>
            <a:r>
              <a:rPr lang="en-US" sz="1600" i="1" dirty="0" smtClean="0">
                <a:solidFill>
                  <a:srgbClr val="C00000"/>
                </a:solidFill>
              </a:rPr>
              <a:t>these capabilities met?</a:t>
            </a:r>
            <a:endParaRPr lang="en-US" sz="1600" i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620" y="4549817"/>
            <a:ext cx="1062445" cy="65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95" y="5379867"/>
            <a:ext cx="1157497" cy="97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07" y="3274253"/>
            <a:ext cx="1312220" cy="107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73" y="2331150"/>
            <a:ext cx="1432198" cy="80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6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traight Connector 123"/>
          <p:cNvCxnSpPr/>
          <p:nvPr/>
        </p:nvCxnSpPr>
        <p:spPr>
          <a:xfrm>
            <a:off x="6628350" y="5229126"/>
            <a:ext cx="220239" cy="80053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2476119" y="5025973"/>
            <a:ext cx="1062196" cy="10132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10958430" y="2042331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7" name="Oval 56"/>
          <p:cNvSpPr/>
          <p:nvPr/>
        </p:nvSpPr>
        <p:spPr>
          <a:xfrm>
            <a:off x="9737590" y="2637698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Oval 58"/>
          <p:cNvSpPr/>
          <p:nvPr/>
        </p:nvSpPr>
        <p:spPr>
          <a:xfrm>
            <a:off x="776126" y="5691832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69" name="Straight Connector 68"/>
          <p:cNvCxnSpPr/>
          <p:nvPr/>
        </p:nvCxnSpPr>
        <p:spPr>
          <a:xfrm flipV="1">
            <a:off x="5996549" y="1051978"/>
            <a:ext cx="4179807" cy="237999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105071" y="3557491"/>
            <a:ext cx="4719565" cy="90253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05071" y="3557491"/>
            <a:ext cx="3540351" cy="2271553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6105071" y="3557487"/>
            <a:ext cx="2781487" cy="887250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6034291" y="904575"/>
            <a:ext cx="789591" cy="2604836"/>
          </a:xfrm>
          <a:prstGeom prst="line">
            <a:avLst/>
          </a:prstGeom>
          <a:ln w="762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105069" y="2843529"/>
            <a:ext cx="2346827" cy="713961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4052740" y="1051978"/>
            <a:ext cx="1866611" cy="245743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 flipV="1">
            <a:off x="1760614" y="1897046"/>
            <a:ext cx="4138497" cy="164679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826064" y="3541091"/>
            <a:ext cx="5126605" cy="97200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2894325" y="3508037"/>
            <a:ext cx="3058344" cy="257196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969890" y="3515330"/>
            <a:ext cx="762193" cy="2564201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32" y="5498277"/>
            <a:ext cx="1089896" cy="1094154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6115794" y="318841"/>
            <a:ext cx="1300500" cy="1207122"/>
            <a:chOff x="4168208" y="443182"/>
            <a:chExt cx="1300500" cy="1207122"/>
          </a:xfrm>
        </p:grpSpPr>
        <p:sp>
          <p:nvSpPr>
            <p:cNvPr id="48" name="Oval 47"/>
            <p:cNvSpPr/>
            <p:nvPr/>
          </p:nvSpPr>
          <p:spPr>
            <a:xfrm>
              <a:off x="4231397" y="466931"/>
              <a:ext cx="1183751" cy="1183373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"/>
            <p:cNvSpPr/>
            <p:nvPr/>
          </p:nvSpPr>
          <p:spPr>
            <a:xfrm>
              <a:off x="4168208" y="443182"/>
              <a:ext cx="1300500" cy="1183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 dirty="0" smtClean="0"/>
                <a:t>SENIOR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 dirty="0" smtClean="0"/>
                <a:t>OFFICIALS</a:t>
              </a:r>
              <a:endParaRPr lang="en-US" sz="1400" b="1" kern="12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236307" y="3897660"/>
            <a:ext cx="1300500" cy="1207122"/>
            <a:chOff x="4168208" y="443182"/>
            <a:chExt cx="1300500" cy="1207122"/>
          </a:xfrm>
        </p:grpSpPr>
        <p:sp>
          <p:nvSpPr>
            <p:cNvPr id="52" name="Oval 51"/>
            <p:cNvSpPr/>
            <p:nvPr/>
          </p:nvSpPr>
          <p:spPr>
            <a:xfrm>
              <a:off x="4231397" y="466931"/>
              <a:ext cx="1183751" cy="1183373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4"/>
            <p:cNvSpPr/>
            <p:nvPr/>
          </p:nvSpPr>
          <p:spPr>
            <a:xfrm>
              <a:off x="4168208" y="443182"/>
              <a:ext cx="1300500" cy="1183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 dirty="0" smtClean="0"/>
                <a:t>INCIDENT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 kern="1200" dirty="0" smtClean="0"/>
                <a:t>COMMAND</a:t>
              </a:r>
              <a:endParaRPr lang="en-US" sz="1400" b="1" kern="1200" dirty="0"/>
            </a:p>
          </p:txBody>
        </p:sp>
      </p:grp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815992"/>
              </p:ext>
            </p:extLst>
          </p:nvPr>
        </p:nvGraphicFramePr>
        <p:xfrm>
          <a:off x="3471408" y="1606538"/>
          <a:ext cx="5415149" cy="413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5" name="Straight Connector 94"/>
          <p:cNvCxnSpPr/>
          <p:nvPr/>
        </p:nvCxnSpPr>
        <p:spPr>
          <a:xfrm flipV="1">
            <a:off x="10176355" y="748145"/>
            <a:ext cx="1413964" cy="3038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56" idx="1"/>
          </p:cNvCxnSpPr>
          <p:nvPr/>
        </p:nvCxnSpPr>
        <p:spPr>
          <a:xfrm>
            <a:off x="10197823" y="1025021"/>
            <a:ext cx="808028" cy="106473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8999541" y="619947"/>
            <a:ext cx="1214559" cy="439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422" y="497416"/>
            <a:ext cx="1104809" cy="1109125"/>
          </a:xfrm>
          <a:prstGeom prst="rect">
            <a:avLst/>
          </a:prstGeom>
        </p:spPr>
      </p:pic>
      <p:cxnSp>
        <p:nvCxnSpPr>
          <p:cNvPr id="100" name="Straight Connector 99"/>
          <p:cNvCxnSpPr/>
          <p:nvPr/>
        </p:nvCxnSpPr>
        <p:spPr>
          <a:xfrm>
            <a:off x="9894986" y="2829926"/>
            <a:ext cx="1063444" cy="85040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824637" y="3680331"/>
            <a:ext cx="442945" cy="14244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98" y="3125766"/>
            <a:ext cx="1089897" cy="1094155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11105670" y="4919122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Oval 53"/>
          <p:cNvSpPr/>
          <p:nvPr/>
        </p:nvSpPr>
        <p:spPr>
          <a:xfrm>
            <a:off x="8818500" y="512383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Oval 54"/>
          <p:cNvSpPr/>
          <p:nvPr/>
        </p:nvSpPr>
        <p:spPr>
          <a:xfrm>
            <a:off x="11472513" y="586707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04" name="Straight Connector 103"/>
          <p:cNvCxnSpPr/>
          <p:nvPr/>
        </p:nvCxnSpPr>
        <p:spPr>
          <a:xfrm>
            <a:off x="9572617" y="5891063"/>
            <a:ext cx="1547723" cy="30791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206549" y="5853970"/>
            <a:ext cx="1366071" cy="354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74" y="5328080"/>
            <a:ext cx="1089897" cy="1094155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10978098" y="6045354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Oval 66"/>
          <p:cNvSpPr/>
          <p:nvPr/>
        </p:nvSpPr>
        <p:spPr>
          <a:xfrm>
            <a:off x="8090045" y="5713243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08" name="Straight Connector 107"/>
          <p:cNvCxnSpPr/>
          <p:nvPr/>
        </p:nvCxnSpPr>
        <p:spPr>
          <a:xfrm>
            <a:off x="2812459" y="1138840"/>
            <a:ext cx="1476564" cy="18550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451581" y="1659393"/>
            <a:ext cx="1318473" cy="2303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1206343" y="1936770"/>
            <a:ext cx="545780" cy="11450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2626498" y="1324348"/>
            <a:ext cx="1662527" cy="22008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044744" y="2902831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Oval 61"/>
          <p:cNvSpPr/>
          <p:nvPr/>
        </p:nvSpPr>
        <p:spPr>
          <a:xfrm>
            <a:off x="319998" y="1501521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Oval 62"/>
          <p:cNvSpPr/>
          <p:nvPr/>
        </p:nvSpPr>
        <p:spPr>
          <a:xfrm>
            <a:off x="2647969" y="984294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4" name="Oval 63"/>
          <p:cNvSpPr/>
          <p:nvPr/>
        </p:nvSpPr>
        <p:spPr>
          <a:xfrm>
            <a:off x="2431450" y="3356921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57" y="1355534"/>
            <a:ext cx="1089897" cy="1094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8" y="820075"/>
            <a:ext cx="1089896" cy="1094154"/>
          </a:xfrm>
          <a:prstGeom prst="rect">
            <a:avLst/>
          </a:prstGeom>
        </p:spPr>
      </p:pic>
      <p:cxnSp>
        <p:nvCxnSpPr>
          <p:cNvPr id="115" name="Straight Connector 114"/>
          <p:cNvCxnSpPr/>
          <p:nvPr/>
        </p:nvCxnSpPr>
        <p:spPr>
          <a:xfrm>
            <a:off x="842712" y="4444741"/>
            <a:ext cx="102357" cy="14030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204667" y="4427022"/>
            <a:ext cx="597743" cy="15886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810743" y="6029661"/>
            <a:ext cx="1869348" cy="2393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55" y="5498277"/>
            <a:ext cx="1089896" cy="1094154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2036960" y="4327436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6" name="Oval 65"/>
          <p:cNvSpPr/>
          <p:nvPr/>
        </p:nvSpPr>
        <p:spPr>
          <a:xfrm>
            <a:off x="4497868" y="5875153"/>
            <a:ext cx="323825" cy="3238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6" name="Rectangle 135"/>
          <p:cNvSpPr/>
          <p:nvPr/>
        </p:nvSpPr>
        <p:spPr>
          <a:xfrm>
            <a:off x="225359" y="258076"/>
            <a:ext cx="3991260" cy="39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228600" rIns="228600" bIns="228600"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Community Lifelines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5" y="3897664"/>
            <a:ext cx="1089897" cy="10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78037" y="590068"/>
            <a:ext cx="1521693" cy="149978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-466309" y="810436"/>
            <a:ext cx="4119701" cy="3208742"/>
            <a:chOff x="-469671" y="679677"/>
            <a:chExt cx="5098501" cy="4140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9671" y="679677"/>
              <a:ext cx="5098501" cy="4140207"/>
            </a:xfrm>
            <a:prstGeom prst="rect">
              <a:avLst/>
            </a:prstGeom>
          </p:spPr>
        </p:pic>
        <p:pic>
          <p:nvPicPr>
            <p:cNvPr id="22" name="Picture 21" descr="Easy Button - Easy Button Png - 365x365 PNG Download - PNGki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4" r="26642"/>
            <a:stretch/>
          </p:blipFill>
          <p:spPr bwMode="auto">
            <a:xfrm>
              <a:off x="3018386" y="1207362"/>
              <a:ext cx="344596" cy="37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0" y="0"/>
            <a:ext cx="3346882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Perception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3605" y="758750"/>
            <a:ext cx="10594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C00000"/>
                </a:solidFill>
              </a:rPr>
              <a:t>Disaster </a:t>
            </a: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C00000"/>
                </a:solidFill>
              </a:rPr>
              <a:t>Proclamation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r="2604"/>
          <a:stretch/>
        </p:blipFill>
        <p:spPr>
          <a:xfrm>
            <a:off x="4687912" y="2483400"/>
            <a:ext cx="7492253" cy="40416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34" y="4491207"/>
            <a:ext cx="1224210" cy="103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*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43865" y="4874416"/>
            <a:ext cx="3447957" cy="72160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 b="67934"/>
          <a:stretch/>
        </p:blipFill>
        <p:spPr bwMode="auto">
          <a:xfrm>
            <a:off x="4500792" y="737201"/>
            <a:ext cx="7697130" cy="187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731798" y="6387785"/>
            <a:ext cx="7460201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Reality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3" name="Elbow Connector 42"/>
          <p:cNvCxnSpPr>
            <a:stCxn id="4" idx="3"/>
            <a:endCxn id="25" idx="1"/>
          </p:cNvCxnSpPr>
          <p:nvPr/>
        </p:nvCxnSpPr>
        <p:spPr>
          <a:xfrm>
            <a:off x="3346882" y="230833"/>
            <a:ext cx="1384916" cy="6387785"/>
          </a:xfrm>
          <a:prstGeom prst="bentConnector3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4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'Things That Don't Make a Lot of Noise:' Craig Fugate on Managing FEMA  - Government Executi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2043"/>
          <a:stretch/>
        </p:blipFill>
        <p:spPr bwMode="auto">
          <a:xfrm>
            <a:off x="330200" y="292100"/>
            <a:ext cx="11506200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7" y="4730442"/>
            <a:ext cx="5845175" cy="1251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0532" y="648865"/>
            <a:ext cx="2148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Building Resiliency through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Whole Community Engagement</a:t>
            </a:r>
          </a:p>
        </p:txBody>
      </p:sp>
      <p:cxnSp>
        <p:nvCxnSpPr>
          <p:cNvPr id="15" name="Elbow Connector 14"/>
          <p:cNvCxnSpPr/>
          <p:nvPr/>
        </p:nvCxnSpPr>
        <p:spPr>
          <a:xfrm flipV="1">
            <a:off x="6652952" y="2756515"/>
            <a:ext cx="2597580" cy="2352584"/>
          </a:xfrm>
          <a:prstGeom prst="bentConnector3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85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603" y="681320"/>
            <a:ext cx="44907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Key Understandings and Planning Assumptions: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Information provided here today describes general practices for local community emergencies/natural disasters managed through traditional public safety and emergency management channels.  Some exceptions apply.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US" dirty="0"/>
              <a:t>Many variables influence incident response and management strategy and resource management </a:t>
            </a:r>
            <a:r>
              <a:rPr lang="en-US" dirty="0" smtClean="0"/>
              <a:t>options and operations.</a:t>
            </a:r>
          </a:p>
          <a:p>
            <a:pPr marL="342900" indent="-342900">
              <a:buFont typeface="+mj-lt"/>
              <a:buAutoNum type="arabicPeriod" startAt="2"/>
            </a:pPr>
            <a:endParaRPr lang="en-US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Past incidents are not precedent setting.  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3076" name="Picture 4" descr="56 Confusing Road Map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5163" y1="6536" x2="25163" y2="6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70" y="817519"/>
            <a:ext cx="4789791" cy="47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2" y="675276"/>
            <a:ext cx="4131411" cy="1534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80" y="675276"/>
            <a:ext cx="3793501" cy="2855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/>
          <a:stretch/>
        </p:blipFill>
        <p:spPr>
          <a:xfrm>
            <a:off x="567589" y="2326328"/>
            <a:ext cx="4142035" cy="1978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/>
          <a:stretch/>
        </p:blipFill>
        <p:spPr>
          <a:xfrm>
            <a:off x="7740171" y="3695703"/>
            <a:ext cx="3811316" cy="2501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2" y="676939"/>
            <a:ext cx="2730500" cy="3640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291" y="4874162"/>
            <a:ext cx="6651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Douglas County 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Emergency Operations Center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24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" y="0"/>
            <a:ext cx="141544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71" y="306410"/>
            <a:ext cx="9827975" cy="62697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6200000">
            <a:off x="-2571027" y="2949450"/>
            <a:ext cx="6654512" cy="95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DOUGLAS COUNTY EOC OPERATING STRUCTURE</a:t>
            </a:r>
          </a:p>
        </p:txBody>
      </p:sp>
    </p:spTree>
    <p:extLst>
      <p:ext uri="{BB962C8B-B14F-4D97-AF65-F5344CB8AC3E}">
        <p14:creationId xmlns:p14="http://schemas.microsoft.com/office/powerpoint/2010/main" val="6312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7" y="315804"/>
            <a:ext cx="5090098" cy="63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73" y="276502"/>
            <a:ext cx="57531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60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27" y="1628661"/>
            <a:ext cx="3799752" cy="3790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5679" y="1965057"/>
            <a:ext cx="61167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might we be of assistance in meeting </a:t>
            </a:r>
            <a:r>
              <a:rPr lang="en-US" sz="2800" i="1" dirty="0" smtClean="0"/>
              <a:t>your </a:t>
            </a:r>
            <a:r>
              <a:rPr lang="en-US" sz="2800" dirty="0" smtClean="0"/>
              <a:t>mission?</a:t>
            </a:r>
          </a:p>
          <a:p>
            <a:pPr algn="ctr"/>
            <a:endParaRPr lang="en-US" sz="2800" dirty="0"/>
          </a:p>
          <a:p>
            <a:pPr algn="ctr"/>
            <a:r>
              <a:rPr lang="en-US" sz="6000" dirty="0">
                <a:latin typeface="Brush Script MT" panose="03060802040406070304" pitchFamily="66" charset="0"/>
              </a:rPr>
              <a:t>Thank you!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000" dirty="0" smtClean="0"/>
              <a:t>Whitney Shipley</a:t>
            </a:r>
          </a:p>
          <a:p>
            <a:pPr algn="ctr"/>
            <a:r>
              <a:rPr lang="en-US" sz="2000" dirty="0" smtClean="0"/>
              <a:t>Whitney.shipley@douglascounty-ne.gov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8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14" y="2078782"/>
            <a:ext cx="768144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Threat, Vulnerability, and Risk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Damage Assessment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Disaster Management Cycle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Core Capabilities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Community Lifelines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Recovery Framework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Douglas County EMA and EOC Operations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Building Resilience through Public-Private Partnerships</a:t>
            </a:r>
            <a:endParaRPr lang="en-US" sz="2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r="24260"/>
          <a:stretch/>
        </p:blipFill>
        <p:spPr bwMode="auto">
          <a:xfrm>
            <a:off x="8126963" y="1747655"/>
            <a:ext cx="3396343" cy="445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9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67145"/>
              </p:ext>
            </p:extLst>
          </p:nvPr>
        </p:nvGraphicFramePr>
        <p:xfrm>
          <a:off x="596899" y="546100"/>
          <a:ext cx="109728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3657600"/>
                <a:gridCol w="3657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Threat</a:t>
                      </a:r>
                      <a:endParaRPr lang="en-US" sz="4000" dirty="0"/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Vulnerability</a:t>
                      </a:r>
                      <a:endParaRPr lang="en-US" sz="40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Risk</a:t>
                      </a:r>
                      <a:endParaRPr lang="en-US" sz="4000" dirty="0"/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</a:tr>
              <a:tr h="4800600">
                <a:tc>
                  <a:txBody>
                    <a:bodyPr/>
                    <a:lstStyle/>
                    <a:p>
                      <a:r>
                        <a:rPr lang="en-U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types of occurrence</a:t>
                      </a: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might occur in Douglas County that hold the potential to negatively impact the health and safety of the community?</a:t>
                      </a:r>
                    </a:p>
                    <a:p>
                      <a:endParaRPr lang="en-US" sz="2000" b="0" i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Nebraska Emergency </a:t>
                      </a:r>
                    </a:p>
                    <a:p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Act defines: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Civil Defense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Disaster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b="0" i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(aka “CEND Incidents”)</a:t>
                      </a:r>
                    </a:p>
                  </a:txBody>
                  <a:tcPr marL="228600" marR="228600" marT="228600" marB="22860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For each of these types of incidents,</a:t>
                      </a:r>
                      <a:r>
                        <a:rPr lang="en-US" sz="2400" baseline="0" dirty="0" smtClean="0"/>
                        <a:t> what weaknesses exist that could be exploited by an aggressor or, in the case of a non-terrorist incident, make an asset or the community susceptible to damage?</a:t>
                      </a:r>
                    </a:p>
                  </a:txBody>
                  <a:tcPr marL="228600" marR="228600" marT="228600" marB="2286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Likelihood</a:t>
                      </a:r>
                      <a:r>
                        <a:rPr lang="en-US" sz="2400" baseline="0" dirty="0" smtClean="0"/>
                        <a:t> x Impact</a:t>
                      </a:r>
                    </a:p>
                    <a:p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How likely is the event to occur here and what is the potential magnitude and type of impact, if it does?</a:t>
                      </a:r>
                    </a:p>
                    <a:p>
                      <a:endParaRPr lang="en-US" sz="2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 marL="228600" marR="228600" marT="228600" marB="2286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727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3848100" cy="6858000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Threats Identified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Douglas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County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65150"/>
            <a:ext cx="7094538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800" y="6562154"/>
            <a:ext cx="4469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Readyomaha.org or Readydouglascounty.org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6454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6979636" cy="1333500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Elements of Vulnerability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361" y="1599928"/>
            <a:ext cx="612195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Any weakness that can be exploited by an aggressor or, in </a:t>
            </a:r>
            <a:r>
              <a:rPr lang="en-US" sz="2400" dirty="0" smtClean="0"/>
              <a:t>a</a:t>
            </a:r>
            <a:r>
              <a:rPr lang="en-US" sz="2400" dirty="0"/>
              <a:t> non-terrorist threat environment, make </a:t>
            </a:r>
            <a:r>
              <a:rPr lang="en-US" sz="2400" dirty="0" smtClean="0"/>
              <a:t>a community susceptible</a:t>
            </a:r>
            <a:r>
              <a:rPr lang="en-US" sz="2400" dirty="0"/>
              <a:t> to hazard damage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>
              <a:lnSpc>
                <a:spcPct val="125000"/>
              </a:lnSpc>
            </a:pPr>
            <a:r>
              <a:rPr lang="en-US" sz="2400" dirty="0" smtClean="0"/>
              <a:t>Example: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High water table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Limited access 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Low water pressure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Fluctuations in water level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Population density</a:t>
            </a:r>
          </a:p>
          <a:p>
            <a:endParaRPr lang="en-US" dirty="0" smtClean="0"/>
          </a:p>
        </p:txBody>
      </p:sp>
      <p:sp>
        <p:nvSpPr>
          <p:cNvPr id="5" name="AutoShape 2" descr="It's been such a fun year at the Village! Who's coming out for the Game 2??  #OmahaBaseballVillage #CWS | By Omaha Baseball Village -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t's been such a fun year at the Village! Who's coming out for the Game 2??  #OmahaBaseballVillage #CWS | By Omaha Baseball Village -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Omaha Baseball Village updated... - Omaha Baseball Vi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41" y="7937"/>
            <a:ext cx="3989034" cy="29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ing Lake, NE Flood Factor® Report | Risk Fa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/>
          <a:stretch/>
        </p:blipFill>
        <p:spPr bwMode="auto">
          <a:xfrm>
            <a:off x="7617041" y="3145544"/>
            <a:ext cx="3989034" cy="22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603426" y="4185046"/>
            <a:ext cx="64471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3" y="5632394"/>
            <a:ext cx="4030009" cy="12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38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11518" y="0"/>
            <a:ext cx="5480482" cy="1333500"/>
          </a:xfrm>
          <a:prstGeom prst="rect">
            <a:avLst/>
          </a:prstGeom>
          <a:solidFill>
            <a:srgbClr val="C00000"/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Elements of Risk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689" y="303691"/>
            <a:ext cx="6203521" cy="612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What proportion of the population?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How large of a geographic area?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for disruption of utilities &gt; 72 hrs.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Duration of incident?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for injury or loss of life?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for severe damage?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to impact commerce?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to disrupt communications?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Disproportionate cultural impact?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Public perception/fear?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Potential to disrupt transportation?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29" y="1785096"/>
            <a:ext cx="5480482" cy="2522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3988"/>
          <a:stretch/>
        </p:blipFill>
        <p:spPr>
          <a:xfrm>
            <a:off x="6711518" y="4396470"/>
            <a:ext cx="5414549" cy="2461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95034" y="1393714"/>
            <a:ext cx="5513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National Risk Index: https://hazards.fema.gov/nri/map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825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ypical representation of the disaster management cycle (Water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Typical representation of the disaster management cycle (Water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ypical representation of the disaster management cycle (Water Symposium of Florida 2021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6" y="7937"/>
            <a:ext cx="4309884" cy="32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What Are the Pros and Cons of a Rip Rap Retaining Wall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956729" cy="29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35" y="3617651"/>
            <a:ext cx="4320465" cy="3240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6230"/>
            <a:ext cx="3826276" cy="286970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346873" y="465138"/>
            <a:ext cx="6592942" cy="6246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r="1298" b="3755"/>
          <a:stretch/>
        </p:blipFill>
        <p:spPr bwMode="auto">
          <a:xfrm>
            <a:off x="3462293" y="1611395"/>
            <a:ext cx="4827719" cy="39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58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819" y="115409"/>
            <a:ext cx="7367379" cy="662813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/>
          <a:stretch/>
        </p:blipFill>
        <p:spPr bwMode="auto">
          <a:xfrm>
            <a:off x="919229" y="1254445"/>
            <a:ext cx="2985244" cy="35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7" y="4930476"/>
            <a:ext cx="3867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675" y="204187"/>
            <a:ext cx="4486353" cy="7102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Preparedness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19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106243</TotalTime>
  <Words>866</Words>
  <Application>Microsoft Office PowerPoint</Application>
  <PresentationFormat>Custom</PresentationFormat>
  <Paragraphs>213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Douglas-Omaha Technology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Shipley, Whitney T. (DC EMA)</dc:creator>
  <cp:lastModifiedBy>Shipley, Whitney T. (DC EMA)</cp:lastModifiedBy>
  <cp:revision>379</cp:revision>
  <cp:lastPrinted>2023-08-25T20:52:06Z</cp:lastPrinted>
  <dcterms:created xsi:type="dcterms:W3CDTF">2020-01-29T17:02:10Z</dcterms:created>
  <dcterms:modified xsi:type="dcterms:W3CDTF">2023-08-29T23:29:38Z</dcterms:modified>
</cp:coreProperties>
</file>